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7.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84" r:id="rId25"/>
    <p:sldId id="25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Essence of Sowing the Seeds of Buddhahood: Esho Funi and Nichiren Buddhism" id="{9BA36C5A-A432-4BC3-8832-9BA322A736DB}">
          <p14:sldIdLst>
            <p14:sldId id="2561"/>
            <p14:sldId id="2562"/>
          </p14:sldIdLst>
        </p14:section>
        <p14:section name="Esho Funi: The Oneness of Life and Environment" id="{4B0FEED4-892E-4324-BD41-8F82BA53E2DF}">
          <p14:sldIdLst>
            <p14:sldId id="2563"/>
            <p14:sldId id="2564"/>
            <p14:sldId id="2565"/>
          </p14:sldIdLst>
        </p14:section>
        <p14:section name="President Ikeda’s Inspiration and the Lotus Sutra" id="{59B8C117-20A4-4182-AE89-FAEF7E3EC93C}">
          <p14:sldIdLst>
            <p14:sldId id="2566"/>
            <p14:sldId id="2567"/>
            <p14:sldId id="2568"/>
          </p14:sldIdLst>
        </p14:section>
        <p14:section name="Sowing the Seeds of Buddhahood: Practical Application" id="{20F52014-931B-4BC6-BE64-6D0235355F2A}">
          <p14:sldIdLst>
            <p14:sldId id="2569"/>
            <p14:sldId id="2570"/>
          </p14:sldIdLst>
        </p14:section>
        <p14:section name="Personal Experience: Transforming Anxiety through Chanting" id="{32261F85-F048-49E3-8423-5221B30D5B0C}">
          <p14:sldIdLst>
            <p14:sldId id="2571"/>
            <p14:sldId id="2572"/>
          </p14:sldIdLst>
        </p14:section>
        <p14:section name="Practical Tips for Sharing Buddhism" id="{26F735C7-9B3E-4CCE-83A8-4D3418C0C793}">
          <p14:sldIdLst>
            <p14:sldId id="2573"/>
            <p14:sldId id="2574"/>
          </p14:sldIdLst>
        </p14:section>
        <p14:section name="The Buddha’s Vow and the Lotus Sutra’s Eternal Message" id="{E214DC44-E4D6-4E03-9A4B-A5F4574DC218}">
          <p14:sldIdLst>
            <p14:sldId id="2575"/>
            <p14:sldId id="2576"/>
            <p14:sldId id="2577"/>
          </p14:sldIdLst>
        </p14:section>
        <p14:section name="Attaining Buddhahood in Ordinary Life" id="{B2286CBE-464F-4DF6-AFFB-0B18E2704487}">
          <p14:sldIdLst>
            <p14:sldId id="2578"/>
            <p14:sldId id="2579"/>
            <p14:sldId id="2580"/>
          </p14:sldIdLst>
        </p14:section>
        <p14:section name="Dialogue for Peace and the True Aim of Nichiren Buddhism" id="{4E0C9726-21C0-4FEB-9FA6-DAEE8C44DD1E}">
          <p14:sldIdLst>
            <p14:sldId id="2581"/>
            <p14:sldId id="2582"/>
            <p14:sldId id="2583"/>
          </p14:sldIdLst>
        </p14:section>
        <p14:section name="Conclusion" id="{01C92DCF-5CF0-41F3-85A0-2CDF26AFBA2D}">
          <p14:sldIdLst>
            <p14:sldId id="2584"/>
            <p14:sldId id="258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78214" autoAdjust="0"/>
  </p:normalViewPr>
  <p:slideViewPr>
    <p:cSldViewPr snapToGrid="0" showGuides="1">
      <p:cViewPr varScale="1">
        <p:scale>
          <a:sx n="89" d="100"/>
          <a:sy n="89" d="100"/>
        </p:scale>
        <p:origin x="1304" y="28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83889D-0303-4E4E-B2A7-A81D149753BA}"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7F983A34-66FF-4148-87C3-A711567AEB81}">
      <dgm:prSet/>
      <dgm:spPr/>
      <dgm:t>
        <a:bodyPr/>
        <a:lstStyle/>
        <a:p>
          <a:pPr>
            <a:lnSpc>
              <a:spcPct val="100000"/>
            </a:lnSpc>
            <a:defRPr b="1"/>
          </a:pPr>
          <a:r>
            <a:rPr lang="en-US"/>
            <a:t>Esho Funi Concept</a:t>
          </a:r>
        </a:p>
      </dgm:t>
    </dgm:pt>
    <dgm:pt modelId="{5668B553-19D1-4DEE-945E-1BBCE4C9DBDD}" type="parTrans" cxnId="{D95E344A-CA1E-452C-8144-46366306A8E4}">
      <dgm:prSet/>
      <dgm:spPr/>
      <dgm:t>
        <a:bodyPr/>
        <a:lstStyle/>
        <a:p>
          <a:endParaRPr lang="en-US"/>
        </a:p>
      </dgm:t>
    </dgm:pt>
    <dgm:pt modelId="{71D09895-1B1B-417A-856C-722115E373EA}" type="sibTrans" cxnId="{D95E344A-CA1E-452C-8144-46366306A8E4}">
      <dgm:prSet/>
      <dgm:spPr/>
      <dgm:t>
        <a:bodyPr/>
        <a:lstStyle/>
        <a:p>
          <a:pPr>
            <a:lnSpc>
              <a:spcPct val="100000"/>
            </a:lnSpc>
            <a:defRPr b="1"/>
          </a:pPr>
          <a:endParaRPr lang="en-US"/>
        </a:p>
      </dgm:t>
    </dgm:pt>
    <dgm:pt modelId="{F99D84D3-C94E-4538-BF59-DCA9A1C65820}">
      <dgm:prSet/>
      <dgm:spPr/>
      <dgm:t>
        <a:bodyPr/>
        <a:lstStyle/>
        <a:p>
          <a:pPr>
            <a:lnSpc>
              <a:spcPct val="100000"/>
            </a:lnSpc>
          </a:pPr>
          <a:r>
            <a:rPr lang="en-US"/>
            <a:t>Esho Funi teaches the unity of life and its environment, emphasizing interconnectedness for harmony.</a:t>
          </a:r>
        </a:p>
      </dgm:t>
    </dgm:pt>
    <dgm:pt modelId="{A38ABAE5-4914-409E-AE47-6FADEF9830EB}" type="parTrans" cxnId="{56ABDE48-421D-48F4-85E5-54FBA5D97E71}">
      <dgm:prSet/>
      <dgm:spPr/>
      <dgm:t>
        <a:bodyPr/>
        <a:lstStyle/>
        <a:p>
          <a:endParaRPr lang="en-US"/>
        </a:p>
      </dgm:t>
    </dgm:pt>
    <dgm:pt modelId="{5D7998C1-F362-450F-B0D6-0FBBDC31D316}" type="sibTrans" cxnId="{56ABDE48-421D-48F4-85E5-54FBA5D97E71}">
      <dgm:prSet/>
      <dgm:spPr/>
      <dgm:t>
        <a:bodyPr/>
        <a:lstStyle/>
        <a:p>
          <a:endParaRPr lang="en-US"/>
        </a:p>
      </dgm:t>
    </dgm:pt>
    <dgm:pt modelId="{0324682F-D4B0-4281-A8A8-CF189F568EEC}">
      <dgm:prSet/>
      <dgm:spPr/>
      <dgm:t>
        <a:bodyPr/>
        <a:lstStyle/>
        <a:p>
          <a:pPr>
            <a:lnSpc>
              <a:spcPct val="100000"/>
            </a:lnSpc>
            <a:defRPr b="1"/>
          </a:pPr>
          <a:r>
            <a:rPr lang="en-US"/>
            <a:t>Sowing Seeds of Buddhahood</a:t>
          </a:r>
        </a:p>
      </dgm:t>
    </dgm:pt>
    <dgm:pt modelId="{30678F59-E856-4382-866E-A4A092AD93FE}" type="parTrans" cxnId="{81DAB363-01DA-4ED2-97B9-9D981F2F9A4D}">
      <dgm:prSet/>
      <dgm:spPr/>
      <dgm:t>
        <a:bodyPr/>
        <a:lstStyle/>
        <a:p>
          <a:endParaRPr lang="en-US"/>
        </a:p>
      </dgm:t>
    </dgm:pt>
    <dgm:pt modelId="{85256BB8-7DE3-4C25-B3BC-30F1736844B9}" type="sibTrans" cxnId="{81DAB363-01DA-4ED2-97B9-9D981F2F9A4D}">
      <dgm:prSet/>
      <dgm:spPr/>
      <dgm:t>
        <a:bodyPr/>
        <a:lstStyle/>
        <a:p>
          <a:pPr>
            <a:lnSpc>
              <a:spcPct val="100000"/>
            </a:lnSpc>
            <a:defRPr b="1"/>
          </a:pPr>
          <a:endParaRPr lang="en-US"/>
        </a:p>
      </dgm:t>
    </dgm:pt>
    <dgm:pt modelId="{7E765692-A39F-4535-9809-181B39FD3E43}">
      <dgm:prSet/>
      <dgm:spPr/>
      <dgm:t>
        <a:bodyPr/>
        <a:lstStyle/>
        <a:p>
          <a:pPr>
            <a:lnSpc>
              <a:spcPct val="100000"/>
            </a:lnSpc>
          </a:pPr>
          <a:r>
            <a:rPr lang="en-US"/>
            <a:t>This teaching encourages nurturing inner potential for enlightenment through faith and practice.</a:t>
          </a:r>
        </a:p>
      </dgm:t>
    </dgm:pt>
    <dgm:pt modelId="{0DDBF4FC-0C17-4B4A-AD50-D94E7DDA118B}" type="parTrans" cxnId="{83A11258-CECF-4A0E-90F6-C6BE82E71523}">
      <dgm:prSet/>
      <dgm:spPr/>
      <dgm:t>
        <a:bodyPr/>
        <a:lstStyle/>
        <a:p>
          <a:endParaRPr lang="en-US"/>
        </a:p>
      </dgm:t>
    </dgm:pt>
    <dgm:pt modelId="{36032C1E-3187-4A83-8578-C17CD1A421A7}" type="sibTrans" cxnId="{83A11258-CECF-4A0E-90F6-C6BE82E71523}">
      <dgm:prSet/>
      <dgm:spPr/>
      <dgm:t>
        <a:bodyPr/>
        <a:lstStyle/>
        <a:p>
          <a:endParaRPr lang="en-US"/>
        </a:p>
      </dgm:t>
    </dgm:pt>
    <dgm:pt modelId="{3876247F-5BDE-4A62-9FBB-9559769D9CA8}">
      <dgm:prSet/>
      <dgm:spPr/>
      <dgm:t>
        <a:bodyPr/>
        <a:lstStyle/>
        <a:p>
          <a:pPr>
            <a:lnSpc>
              <a:spcPct val="100000"/>
            </a:lnSpc>
            <a:defRPr b="1"/>
          </a:pPr>
          <a:r>
            <a:rPr lang="en-US"/>
            <a:t>Personal and Global Peace</a:t>
          </a:r>
        </a:p>
      </dgm:t>
    </dgm:pt>
    <dgm:pt modelId="{A5E2C646-FCE8-40AF-85A2-FB2BC047C0E4}" type="parTrans" cxnId="{900FCE99-B758-4E6F-8BCD-518C27673B4F}">
      <dgm:prSet/>
      <dgm:spPr/>
      <dgm:t>
        <a:bodyPr/>
        <a:lstStyle/>
        <a:p>
          <a:endParaRPr lang="en-US"/>
        </a:p>
      </dgm:t>
    </dgm:pt>
    <dgm:pt modelId="{36048E59-B71B-4830-9783-5860538BE322}" type="sibTrans" cxnId="{900FCE99-B758-4E6F-8BCD-518C27673B4F}">
      <dgm:prSet/>
      <dgm:spPr/>
      <dgm:t>
        <a:bodyPr/>
        <a:lstStyle/>
        <a:p>
          <a:endParaRPr lang="en-US"/>
        </a:p>
      </dgm:t>
    </dgm:pt>
    <dgm:pt modelId="{E5638257-5DB5-4DD1-B776-67BDE8B5AEB0}">
      <dgm:prSet/>
      <dgm:spPr/>
      <dgm:t>
        <a:bodyPr/>
        <a:lstStyle/>
        <a:p>
          <a:pPr>
            <a:lnSpc>
              <a:spcPct val="100000"/>
            </a:lnSpc>
          </a:pPr>
          <a:r>
            <a:rPr lang="en-US"/>
            <a:t>Awakening Buddha nature fosters personal transformation and contributes to global harmony and peace.</a:t>
          </a:r>
        </a:p>
      </dgm:t>
    </dgm:pt>
    <dgm:pt modelId="{F7264137-FB07-433A-8909-34C43B2ADB4D}" type="parTrans" cxnId="{A3515F16-944F-4D63-BF40-6C3D9BA04C0E}">
      <dgm:prSet/>
      <dgm:spPr/>
      <dgm:t>
        <a:bodyPr/>
        <a:lstStyle/>
        <a:p>
          <a:endParaRPr lang="en-US"/>
        </a:p>
      </dgm:t>
    </dgm:pt>
    <dgm:pt modelId="{D4D6B26C-1948-479C-9189-5A75D43AE286}" type="sibTrans" cxnId="{A3515F16-944F-4D63-BF40-6C3D9BA04C0E}">
      <dgm:prSet/>
      <dgm:spPr/>
      <dgm:t>
        <a:bodyPr/>
        <a:lstStyle/>
        <a:p>
          <a:endParaRPr lang="en-US"/>
        </a:p>
      </dgm:t>
    </dgm:pt>
    <dgm:pt modelId="{F9F11597-D90B-4B36-9FE2-8C74E74853C3}" type="pres">
      <dgm:prSet presAssocID="{2283889D-0303-4E4E-B2A7-A81D149753BA}" presName="Name0" presStyleCnt="0">
        <dgm:presLayoutVars>
          <dgm:dir/>
          <dgm:resizeHandles val="exact"/>
        </dgm:presLayoutVars>
      </dgm:prSet>
      <dgm:spPr/>
    </dgm:pt>
    <dgm:pt modelId="{791F7A83-BF36-4C6B-9C43-6C0C210ECFA2}" type="pres">
      <dgm:prSet presAssocID="{7F983A34-66FF-4148-87C3-A711567AEB81}" presName="compNode" presStyleCnt="0"/>
      <dgm:spPr/>
    </dgm:pt>
    <dgm:pt modelId="{28F5A47A-4720-4D14-A041-36C4513CA998}" type="pres">
      <dgm:prSet presAssocID="{7F983A34-66FF-4148-87C3-A711567AEB81}" presName="pictRect" presStyleLbl="revTx" presStyleIdx="0" presStyleCnt="6">
        <dgm:presLayoutVars>
          <dgm:chMax val="0"/>
          <dgm:bulletEnabled/>
        </dgm:presLayoutVars>
      </dgm:prSet>
      <dgm:spPr/>
    </dgm:pt>
    <dgm:pt modelId="{442FA12C-2B01-4DFB-BD67-1555EAC1BB22}" type="pres">
      <dgm:prSet presAssocID="{7F983A34-66FF-4148-87C3-A711567AEB81}" presName="textRect" presStyleLbl="revTx" presStyleIdx="1" presStyleCnt="6">
        <dgm:presLayoutVars>
          <dgm:bulletEnabled/>
        </dgm:presLayoutVars>
      </dgm:prSet>
      <dgm:spPr/>
    </dgm:pt>
    <dgm:pt modelId="{B03D2903-3FCF-43C7-894A-A91EE5661528}" type="pres">
      <dgm:prSet presAssocID="{71D09895-1B1B-417A-856C-722115E373EA}" presName="sibTrans" presStyleLbl="sibTrans2D1" presStyleIdx="0" presStyleCnt="0"/>
      <dgm:spPr/>
    </dgm:pt>
    <dgm:pt modelId="{7B669891-6887-4155-B5A7-E7DA58C56486}" type="pres">
      <dgm:prSet presAssocID="{0324682F-D4B0-4281-A8A8-CF189F568EEC}" presName="compNode" presStyleCnt="0"/>
      <dgm:spPr/>
    </dgm:pt>
    <dgm:pt modelId="{AAD1E24C-716B-491A-85CA-B85B0AE00C2C}" type="pres">
      <dgm:prSet presAssocID="{0324682F-D4B0-4281-A8A8-CF189F568EEC}" presName="pictRect" presStyleLbl="revTx" presStyleIdx="2" presStyleCnt="6">
        <dgm:presLayoutVars>
          <dgm:chMax val="0"/>
          <dgm:bulletEnabled/>
        </dgm:presLayoutVars>
      </dgm:prSet>
      <dgm:spPr/>
    </dgm:pt>
    <dgm:pt modelId="{DB649FF8-7B56-4377-858B-E67C5F6330F7}" type="pres">
      <dgm:prSet presAssocID="{0324682F-D4B0-4281-A8A8-CF189F568EEC}" presName="textRect" presStyleLbl="revTx" presStyleIdx="3" presStyleCnt="6">
        <dgm:presLayoutVars>
          <dgm:bulletEnabled/>
        </dgm:presLayoutVars>
      </dgm:prSet>
      <dgm:spPr/>
    </dgm:pt>
    <dgm:pt modelId="{F196AA67-E396-4C28-9262-923C0B7DCAA6}" type="pres">
      <dgm:prSet presAssocID="{85256BB8-7DE3-4C25-B3BC-30F1736844B9}" presName="sibTrans" presStyleLbl="sibTrans2D1" presStyleIdx="0" presStyleCnt="0"/>
      <dgm:spPr/>
    </dgm:pt>
    <dgm:pt modelId="{1DC2DF88-39D3-42AD-9CC5-010434D2B9BF}" type="pres">
      <dgm:prSet presAssocID="{3876247F-5BDE-4A62-9FBB-9559769D9CA8}" presName="compNode" presStyleCnt="0"/>
      <dgm:spPr/>
    </dgm:pt>
    <dgm:pt modelId="{A301659F-EF2F-4B82-A700-3691740ECA9C}" type="pres">
      <dgm:prSet presAssocID="{3876247F-5BDE-4A62-9FBB-9559769D9CA8}" presName="pictRect" presStyleLbl="revTx" presStyleIdx="4" presStyleCnt="6">
        <dgm:presLayoutVars>
          <dgm:chMax val="0"/>
          <dgm:bulletEnabled/>
        </dgm:presLayoutVars>
      </dgm:prSet>
      <dgm:spPr/>
    </dgm:pt>
    <dgm:pt modelId="{2AB38807-A1AD-4540-B491-4A5684789A2A}" type="pres">
      <dgm:prSet presAssocID="{3876247F-5BDE-4A62-9FBB-9559769D9CA8}" presName="textRect" presStyleLbl="revTx" presStyleIdx="5" presStyleCnt="6">
        <dgm:presLayoutVars>
          <dgm:bulletEnabled/>
        </dgm:presLayoutVars>
      </dgm:prSet>
      <dgm:spPr/>
    </dgm:pt>
  </dgm:ptLst>
  <dgm:cxnLst>
    <dgm:cxn modelId="{AE35020A-75A4-40E6-B0D9-8027FEF576DA}" type="presOf" srcId="{3876247F-5BDE-4A62-9FBB-9559769D9CA8}" destId="{A301659F-EF2F-4B82-A700-3691740ECA9C}" srcOrd="0" destOrd="0" presId="urn:microsoft.com/office/officeart/2024/3/layout/hArchList1"/>
    <dgm:cxn modelId="{FFCB820E-F117-438D-8010-C4C702302C1B}" type="presOf" srcId="{71D09895-1B1B-417A-856C-722115E373EA}" destId="{B03D2903-3FCF-43C7-894A-A91EE5661528}" srcOrd="0" destOrd="0" presId="urn:microsoft.com/office/officeart/2024/3/layout/hArchList1"/>
    <dgm:cxn modelId="{A3515F16-944F-4D63-BF40-6C3D9BA04C0E}" srcId="{3876247F-5BDE-4A62-9FBB-9559769D9CA8}" destId="{E5638257-5DB5-4DD1-B776-67BDE8B5AEB0}" srcOrd="0" destOrd="0" parTransId="{F7264137-FB07-433A-8909-34C43B2ADB4D}" sibTransId="{D4D6B26C-1948-479C-9189-5A75D43AE286}"/>
    <dgm:cxn modelId="{2BCA785E-0EE9-4227-9841-E464424E2961}" type="presOf" srcId="{0324682F-D4B0-4281-A8A8-CF189F568EEC}" destId="{AAD1E24C-716B-491A-85CA-B85B0AE00C2C}" srcOrd="0" destOrd="0" presId="urn:microsoft.com/office/officeart/2024/3/layout/hArchList1"/>
    <dgm:cxn modelId="{81DAB363-01DA-4ED2-97B9-9D981F2F9A4D}" srcId="{2283889D-0303-4E4E-B2A7-A81D149753BA}" destId="{0324682F-D4B0-4281-A8A8-CF189F568EEC}" srcOrd="1" destOrd="0" parTransId="{30678F59-E856-4382-866E-A4A092AD93FE}" sibTransId="{85256BB8-7DE3-4C25-B3BC-30F1736844B9}"/>
    <dgm:cxn modelId="{56ABDE48-421D-48F4-85E5-54FBA5D97E71}" srcId="{7F983A34-66FF-4148-87C3-A711567AEB81}" destId="{F99D84D3-C94E-4538-BF59-DCA9A1C65820}" srcOrd="0" destOrd="0" parTransId="{A38ABAE5-4914-409E-AE47-6FADEF9830EB}" sibTransId="{5D7998C1-F362-450F-B0D6-0FBBDC31D316}"/>
    <dgm:cxn modelId="{C8496D69-5327-40A7-8AD6-2E476371E011}" type="presOf" srcId="{85256BB8-7DE3-4C25-B3BC-30F1736844B9}" destId="{F196AA67-E396-4C28-9262-923C0B7DCAA6}" srcOrd="0" destOrd="0" presId="urn:microsoft.com/office/officeart/2024/3/layout/hArchList1"/>
    <dgm:cxn modelId="{D95E344A-CA1E-452C-8144-46366306A8E4}" srcId="{2283889D-0303-4E4E-B2A7-A81D149753BA}" destId="{7F983A34-66FF-4148-87C3-A711567AEB81}" srcOrd="0" destOrd="0" parTransId="{5668B553-19D1-4DEE-945E-1BBCE4C9DBDD}" sibTransId="{71D09895-1B1B-417A-856C-722115E373EA}"/>
    <dgm:cxn modelId="{91562C6C-AD3B-4479-9C29-795ACB813D29}" type="presOf" srcId="{F99D84D3-C94E-4538-BF59-DCA9A1C65820}" destId="{442FA12C-2B01-4DFB-BD67-1555EAC1BB22}" srcOrd="0" destOrd="0" presId="urn:microsoft.com/office/officeart/2024/3/layout/hArchList1"/>
    <dgm:cxn modelId="{A05F1C55-1115-4ADD-9A08-2E4A5AFA2923}" type="presOf" srcId="{7F983A34-66FF-4148-87C3-A711567AEB81}" destId="{28F5A47A-4720-4D14-A041-36C4513CA998}" srcOrd="0" destOrd="0" presId="urn:microsoft.com/office/officeart/2024/3/layout/hArchList1"/>
    <dgm:cxn modelId="{B15B7957-E9CD-47D1-8224-CE8C82022AE8}" type="presOf" srcId="{7E765692-A39F-4535-9809-181B39FD3E43}" destId="{DB649FF8-7B56-4377-858B-E67C5F6330F7}" srcOrd="0" destOrd="0" presId="urn:microsoft.com/office/officeart/2024/3/layout/hArchList1"/>
    <dgm:cxn modelId="{83A11258-CECF-4A0E-90F6-C6BE82E71523}" srcId="{0324682F-D4B0-4281-A8A8-CF189F568EEC}" destId="{7E765692-A39F-4535-9809-181B39FD3E43}" srcOrd="0" destOrd="0" parTransId="{0DDBF4FC-0C17-4B4A-AD50-D94E7DDA118B}" sibTransId="{36032C1E-3187-4A83-8578-C17CD1A421A7}"/>
    <dgm:cxn modelId="{1DAC2A91-4397-448C-9D5C-8FA769EFEC12}" type="presOf" srcId="{E5638257-5DB5-4DD1-B776-67BDE8B5AEB0}" destId="{2AB38807-A1AD-4540-B491-4A5684789A2A}" srcOrd="0" destOrd="0" presId="urn:microsoft.com/office/officeart/2024/3/layout/hArchList1"/>
    <dgm:cxn modelId="{900FCE99-B758-4E6F-8BCD-518C27673B4F}" srcId="{2283889D-0303-4E4E-B2A7-A81D149753BA}" destId="{3876247F-5BDE-4A62-9FBB-9559769D9CA8}" srcOrd="2" destOrd="0" parTransId="{A5E2C646-FCE8-40AF-85A2-FB2BC047C0E4}" sibTransId="{36048E59-B71B-4830-9783-5860538BE322}"/>
    <dgm:cxn modelId="{50FB1DF3-4A1E-4F02-9964-2A8B245E96C6}" type="presOf" srcId="{2283889D-0303-4E4E-B2A7-A81D149753BA}" destId="{F9F11597-D90B-4B36-9FE2-8C74E74853C3}" srcOrd="0" destOrd="0" presId="urn:microsoft.com/office/officeart/2024/3/layout/hArchList1"/>
    <dgm:cxn modelId="{B18BC10E-F0E8-4B2F-B2AE-AAE9B20E46CC}" type="presParOf" srcId="{F9F11597-D90B-4B36-9FE2-8C74E74853C3}" destId="{791F7A83-BF36-4C6B-9C43-6C0C210ECFA2}" srcOrd="0" destOrd="0" presId="urn:microsoft.com/office/officeart/2024/3/layout/hArchList1"/>
    <dgm:cxn modelId="{979A93D0-4B36-4C43-BCE2-EC939CFB49B2}" type="presParOf" srcId="{791F7A83-BF36-4C6B-9C43-6C0C210ECFA2}" destId="{28F5A47A-4720-4D14-A041-36C4513CA998}" srcOrd="0" destOrd="0" presId="urn:microsoft.com/office/officeart/2024/3/layout/hArchList1"/>
    <dgm:cxn modelId="{A31CBFCB-E55C-4C29-B800-B75C2B48085B}" type="presParOf" srcId="{791F7A83-BF36-4C6B-9C43-6C0C210ECFA2}" destId="{442FA12C-2B01-4DFB-BD67-1555EAC1BB22}" srcOrd="1" destOrd="0" presId="urn:microsoft.com/office/officeart/2024/3/layout/hArchList1"/>
    <dgm:cxn modelId="{1C6ED5EA-BD35-4CE5-992C-42850D0456F3}" type="presParOf" srcId="{F9F11597-D90B-4B36-9FE2-8C74E74853C3}" destId="{B03D2903-3FCF-43C7-894A-A91EE5661528}" srcOrd="1" destOrd="0" presId="urn:microsoft.com/office/officeart/2024/3/layout/hArchList1"/>
    <dgm:cxn modelId="{EFBEC992-26A1-48FC-8C49-D16EF7719A6F}" type="presParOf" srcId="{F9F11597-D90B-4B36-9FE2-8C74E74853C3}" destId="{7B669891-6887-4155-B5A7-E7DA58C56486}" srcOrd="2" destOrd="0" presId="urn:microsoft.com/office/officeart/2024/3/layout/hArchList1"/>
    <dgm:cxn modelId="{FE8212B4-D6A8-451D-B9F6-08B18AA3050B}" type="presParOf" srcId="{7B669891-6887-4155-B5A7-E7DA58C56486}" destId="{AAD1E24C-716B-491A-85CA-B85B0AE00C2C}" srcOrd="0" destOrd="0" presId="urn:microsoft.com/office/officeart/2024/3/layout/hArchList1"/>
    <dgm:cxn modelId="{E87821B6-0937-46F7-BC6F-173353F039D9}" type="presParOf" srcId="{7B669891-6887-4155-B5A7-E7DA58C56486}" destId="{DB649FF8-7B56-4377-858B-E67C5F6330F7}" srcOrd="1" destOrd="0" presId="urn:microsoft.com/office/officeart/2024/3/layout/hArchList1"/>
    <dgm:cxn modelId="{21B93E0A-1425-41ED-B22F-561C9697F2D1}" type="presParOf" srcId="{F9F11597-D90B-4B36-9FE2-8C74E74853C3}" destId="{F196AA67-E396-4C28-9262-923C0B7DCAA6}" srcOrd="3" destOrd="0" presId="urn:microsoft.com/office/officeart/2024/3/layout/hArchList1"/>
    <dgm:cxn modelId="{A7BA8A6E-D228-435C-8202-BCA66D8BFFA9}" type="presParOf" srcId="{F9F11597-D90B-4B36-9FE2-8C74E74853C3}" destId="{1DC2DF88-39D3-42AD-9CC5-010434D2B9BF}" srcOrd="4" destOrd="0" presId="urn:microsoft.com/office/officeart/2024/3/layout/hArchList1"/>
    <dgm:cxn modelId="{AAA7B5CE-13ED-49B0-B6FF-69A7BA109077}" type="presParOf" srcId="{1DC2DF88-39D3-42AD-9CC5-010434D2B9BF}" destId="{A301659F-EF2F-4B82-A700-3691740ECA9C}" srcOrd="0" destOrd="0" presId="urn:microsoft.com/office/officeart/2024/3/layout/hArchList1"/>
    <dgm:cxn modelId="{BE536367-DC4A-4454-B2F0-1260DC28D137}" type="presParOf" srcId="{1DC2DF88-39D3-42AD-9CC5-010434D2B9BF}" destId="{2AB38807-A1AD-4540-B491-4A5684789A2A}"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F5A47A-4720-4D14-A041-36C4513CA998}">
      <dsp:nvSpPr>
        <dsp:cNvPr id="0" name=""/>
        <dsp:cNvSpPr/>
      </dsp:nvSpPr>
      <dsp:spPr>
        <a:xfrm>
          <a:off x="0" y="0"/>
          <a:ext cx="2303145" cy="62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Esho Funi Concept</a:t>
          </a:r>
        </a:p>
      </dsp:txBody>
      <dsp:txXfrm>
        <a:off x="0" y="0"/>
        <a:ext cx="2303145" cy="624349"/>
      </dsp:txXfrm>
    </dsp:sp>
    <dsp:sp modelId="{442FA12C-2B01-4DFB-BD67-1555EAC1BB22}">
      <dsp:nvSpPr>
        <dsp:cNvPr id="0" name=""/>
        <dsp:cNvSpPr/>
      </dsp:nvSpPr>
      <dsp:spPr>
        <a:xfrm>
          <a:off x="0" y="624349"/>
          <a:ext cx="2303145" cy="1606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Esho Funi teaches the unity of life and its environment, emphasizing interconnectedness for harmony.</a:t>
          </a:r>
        </a:p>
      </dsp:txBody>
      <dsp:txXfrm>
        <a:off x="0" y="624349"/>
        <a:ext cx="2303145" cy="1606786"/>
      </dsp:txXfrm>
    </dsp:sp>
    <dsp:sp modelId="{AAD1E24C-716B-491A-85CA-B85B0AE00C2C}">
      <dsp:nvSpPr>
        <dsp:cNvPr id="0" name=""/>
        <dsp:cNvSpPr/>
      </dsp:nvSpPr>
      <dsp:spPr>
        <a:xfrm>
          <a:off x="2533459" y="0"/>
          <a:ext cx="2303145" cy="62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Sowing Seeds of Buddhahood</a:t>
          </a:r>
        </a:p>
      </dsp:txBody>
      <dsp:txXfrm>
        <a:off x="2533459" y="0"/>
        <a:ext cx="2303145" cy="624349"/>
      </dsp:txXfrm>
    </dsp:sp>
    <dsp:sp modelId="{DB649FF8-7B56-4377-858B-E67C5F6330F7}">
      <dsp:nvSpPr>
        <dsp:cNvPr id="0" name=""/>
        <dsp:cNvSpPr/>
      </dsp:nvSpPr>
      <dsp:spPr>
        <a:xfrm>
          <a:off x="2533459" y="624349"/>
          <a:ext cx="2303145" cy="1606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This teaching encourages nurturing inner potential for enlightenment through faith and practice.</a:t>
          </a:r>
        </a:p>
      </dsp:txBody>
      <dsp:txXfrm>
        <a:off x="2533459" y="624349"/>
        <a:ext cx="2303145" cy="1606786"/>
      </dsp:txXfrm>
    </dsp:sp>
    <dsp:sp modelId="{A301659F-EF2F-4B82-A700-3691740ECA9C}">
      <dsp:nvSpPr>
        <dsp:cNvPr id="0" name=""/>
        <dsp:cNvSpPr/>
      </dsp:nvSpPr>
      <dsp:spPr>
        <a:xfrm>
          <a:off x="5066919" y="0"/>
          <a:ext cx="2303145" cy="62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Personal and Global Peace</a:t>
          </a:r>
        </a:p>
      </dsp:txBody>
      <dsp:txXfrm>
        <a:off x="5066919" y="0"/>
        <a:ext cx="2303145" cy="624349"/>
      </dsp:txXfrm>
    </dsp:sp>
    <dsp:sp modelId="{2AB38807-A1AD-4540-B491-4A5684789A2A}">
      <dsp:nvSpPr>
        <dsp:cNvPr id="0" name=""/>
        <dsp:cNvSpPr/>
      </dsp:nvSpPr>
      <dsp:spPr>
        <a:xfrm>
          <a:off x="5066919" y="624349"/>
          <a:ext cx="2303145" cy="1606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Awakening Buddha nature fosters personal transformation and contributes to global harmony and peace.</a:t>
          </a:r>
        </a:p>
      </dsp:txBody>
      <dsp:txXfrm>
        <a:off x="5066919" y="624349"/>
        <a:ext cx="2303145" cy="1606786"/>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B6410B-EBD5-4808-8296-FB33DD8CD167}" type="datetimeFigureOut">
              <a:rPr lang="en-GB" smtClean="0"/>
              <a:t>17/10/2025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047172-6C3E-44A8-BD5F-DCB36FD011D1}" type="slidenum">
              <a:rPr lang="en-GB" smtClean="0"/>
              <a:t>‹#›</a:t>
            </a:fld>
            <a:endParaRPr lang="en-GB"/>
          </a:p>
        </p:txBody>
      </p:sp>
    </p:spTree>
    <p:extLst>
      <p:ext uri="{BB962C8B-B14F-4D97-AF65-F5344CB8AC3E}">
        <p14:creationId xmlns:p14="http://schemas.microsoft.com/office/powerpoint/2010/main" val="1327266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AI-generated content may be incorrect.
---
This presentation explores the core concepts of Nichiren Buddhism, focusing on Esho Funi—the oneness of life and environment—and the practical path of sowing seeds of Buddhahood. We will also learn from President Ikeda’s inspiration, personal experiences, and the eternal message of the Lotus Sutra.
</a:t>
            </a:r>
          </a:p>
        </p:txBody>
      </p:sp>
      <p:sp>
        <p:nvSpPr>
          <p:cNvPr id="4" name="Slide Number Placeholder 3"/>
          <p:cNvSpPr>
            <a:spLocks noGrp="1"/>
          </p:cNvSpPr>
          <p:nvPr>
            <p:ph type="sldNum" sz="quarter" idx="5"/>
          </p:nvPr>
        </p:nvSpPr>
        <p:spPr/>
        <p:txBody>
          <a:bodyPr/>
          <a:lstStyle/>
          <a:p>
            <a:fld id="{98F5FC4B-2A4B-40B0-854E-914940DCEC25}" type="slidenum">
              <a:rPr lang="en-GB" smtClean="0"/>
              <a:t>1</a:t>
            </a:fld>
            <a:endParaRPr lang="en-GB"/>
          </a:p>
        </p:txBody>
      </p:sp>
    </p:spTree>
    <p:extLst>
      <p:ext uri="{BB962C8B-B14F-4D97-AF65-F5344CB8AC3E}">
        <p14:creationId xmlns:p14="http://schemas.microsoft.com/office/powerpoint/2010/main" val="2286324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https://swissre-my.sharepoint.com/personal/arunabha1_gupta_swissre_com/_layouts/15/Doc.aspx?sourcedoc=%7B224366EC-3E61-4645-9896-A0C97074A79E%7D&amp;file=Take%202.docx&amp;action=default&amp;mobileredirect=true&amp;DefaultItemOpen=1
The act of sowing the seeds of Buddhahood is the practical embodiment of Esho Funi. When we share Buddhism with sincerity, cheerfulness, and confidence, we plant seeds of hope in the hearts of others. These seeds will take root and bloom when the time is right. Our dialogue is not mere words—it is a profound spiritual exchange that transforms both lives and environments.
Illustration – Youth
Image source: Microsoft 365 content library
</a:t>
            </a:r>
          </a:p>
        </p:txBody>
      </p:sp>
      <p:sp>
        <p:nvSpPr>
          <p:cNvPr id="4" name="Slide Number Placeholder 3"/>
          <p:cNvSpPr>
            <a:spLocks noGrp="1"/>
          </p:cNvSpPr>
          <p:nvPr>
            <p:ph type="sldNum" sz="quarter" idx="5"/>
          </p:nvPr>
        </p:nvSpPr>
        <p:spPr/>
        <p:txBody>
          <a:bodyPr/>
          <a:lstStyle/>
          <a:p>
            <a:fld id="{98F5FC4B-2A4B-40B0-854E-914940DCEC25}" type="slidenum">
              <a:rPr lang="en-GB" smtClean="0"/>
              <a:t>10</a:t>
            </a:fld>
            <a:endParaRPr lang="en-GB"/>
          </a:p>
        </p:txBody>
      </p:sp>
    </p:spTree>
    <p:extLst>
      <p:ext uri="{BB962C8B-B14F-4D97-AF65-F5344CB8AC3E}">
        <p14:creationId xmlns:p14="http://schemas.microsoft.com/office/powerpoint/2010/main" val="2214605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https://swissre-my.sharepoint.com/personal/arunabha1_gupta_swissre_com/_layouts/15/Doc.aspx?sourcedoc=%7B224366EC-3E61-4645-9896-A0C97074A79E%7D&amp;file=Take%202.docx&amp;action=default&amp;mobileredirect=true&amp;DefaultItemOpen=1
A member’s story of overcoming anxiety before university exams
</a:t>
            </a:r>
          </a:p>
        </p:txBody>
      </p:sp>
      <p:sp>
        <p:nvSpPr>
          <p:cNvPr id="4" name="Slide Number Placeholder 3"/>
          <p:cNvSpPr>
            <a:spLocks noGrp="1"/>
          </p:cNvSpPr>
          <p:nvPr>
            <p:ph type="sldNum" sz="quarter" idx="5"/>
          </p:nvPr>
        </p:nvSpPr>
        <p:spPr/>
        <p:txBody>
          <a:bodyPr/>
          <a:lstStyle/>
          <a:p>
            <a:fld id="{98F5FC4B-2A4B-40B0-854E-914940DCEC25}" type="slidenum">
              <a:rPr lang="en-GB" smtClean="0"/>
              <a:t>11</a:t>
            </a:fld>
            <a:endParaRPr lang="en-GB"/>
          </a:p>
        </p:txBody>
      </p:sp>
    </p:spTree>
    <p:extLst>
      <p:ext uri="{BB962C8B-B14F-4D97-AF65-F5344CB8AC3E}">
        <p14:creationId xmlns:p14="http://schemas.microsoft.com/office/powerpoint/2010/main" val="2282284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https://swissre-my.sharepoint.com/personal/arunabha1_gupta_swissre_com/_layouts/15/Doc.aspx?sourcedoc=%7B224366EC-3E61-4645-9896-A0C97074A79E%7D&amp;file=Take%202.docx&amp;action=default&amp;mobileredirect=true&amp;DefaultItemOpen=1
During a Future Division discussion meeting, a member shared how chanting Nam-Myoho-Renge-Kyo helped them overcome severe anxiety before university exams. They explained:
“I started chanting every morning and evening, focusing on courage and clarity. Gradually, I noticed not only my confidence growing but also my environment changing—supportive friends appeared, and even my professors became more approachable.”
This is Esho Funi in action: inner transformation creating harmony in the external environment.
Image source: Microsoft 365 content library
</a:t>
            </a:r>
          </a:p>
        </p:txBody>
      </p:sp>
      <p:sp>
        <p:nvSpPr>
          <p:cNvPr id="4" name="Slide Number Placeholder 3"/>
          <p:cNvSpPr>
            <a:spLocks noGrp="1"/>
          </p:cNvSpPr>
          <p:nvPr>
            <p:ph type="sldNum" sz="quarter" idx="5"/>
          </p:nvPr>
        </p:nvSpPr>
        <p:spPr/>
        <p:txBody>
          <a:bodyPr/>
          <a:lstStyle/>
          <a:p>
            <a:fld id="{98F5FC4B-2A4B-40B0-854E-914940DCEC25}" type="slidenum">
              <a:rPr lang="en-GB" smtClean="0"/>
              <a:t>12</a:t>
            </a:fld>
            <a:endParaRPr lang="en-GB"/>
          </a:p>
        </p:txBody>
      </p:sp>
    </p:spTree>
    <p:extLst>
      <p:ext uri="{BB962C8B-B14F-4D97-AF65-F5344CB8AC3E}">
        <p14:creationId xmlns:p14="http://schemas.microsoft.com/office/powerpoint/2010/main" val="1802742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https://swissre-my.sharepoint.com/personal/arunabha1_gupta_swissre_com/_layouts/15/Doc.aspx?sourcedoc=%7B224366EC-3E61-4645-9896-A0C97074A79E%7D&amp;file=Take%202.docx&amp;action=default&amp;mobileredirect=true&amp;DefaultItemOpen=1
How to explain the practice of chanting Nam-Myoho-Renge-Kyo
</a:t>
            </a:r>
          </a:p>
        </p:txBody>
      </p:sp>
      <p:sp>
        <p:nvSpPr>
          <p:cNvPr id="4" name="Slide Number Placeholder 3"/>
          <p:cNvSpPr>
            <a:spLocks noGrp="1"/>
          </p:cNvSpPr>
          <p:nvPr>
            <p:ph type="sldNum" sz="quarter" idx="5"/>
          </p:nvPr>
        </p:nvSpPr>
        <p:spPr/>
        <p:txBody>
          <a:bodyPr/>
          <a:lstStyle/>
          <a:p>
            <a:fld id="{98F5FC4B-2A4B-40B0-854E-914940DCEC25}" type="slidenum">
              <a:rPr lang="en-GB" smtClean="0"/>
              <a:t>13</a:t>
            </a:fld>
            <a:endParaRPr lang="en-GB"/>
          </a:p>
        </p:txBody>
      </p:sp>
    </p:spTree>
    <p:extLst>
      <p:ext uri="{BB962C8B-B14F-4D97-AF65-F5344CB8AC3E}">
        <p14:creationId xmlns:p14="http://schemas.microsoft.com/office/powerpoint/2010/main" val="1097324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https://swissre-my.sharepoint.com/personal/arunabha1_gupta_swissre_com/_layouts/15/Doc.aspx?sourcedoc=%7B224366EC-3E61-4645-9896-A0C97074A79E%7D&amp;file=Take%202.docx&amp;action=default&amp;mobileredirect=true&amp;DefaultItemOpen=1
Practical Sharing Tip:
If someone asks, “Why do you chant Nam-Myoho-Renge-Kyo?”, you might say:
“I chant because it helps me bring out courage and hope every day. It’s a practice that lets me create value and overcome challenges.”
Image source: Microsoft 365 content library
</a:t>
            </a:r>
          </a:p>
        </p:txBody>
      </p:sp>
      <p:sp>
        <p:nvSpPr>
          <p:cNvPr id="4" name="Slide Number Placeholder 3"/>
          <p:cNvSpPr>
            <a:spLocks noGrp="1"/>
          </p:cNvSpPr>
          <p:nvPr>
            <p:ph type="sldNum" sz="quarter" idx="5"/>
          </p:nvPr>
        </p:nvSpPr>
        <p:spPr/>
        <p:txBody>
          <a:bodyPr/>
          <a:lstStyle/>
          <a:p>
            <a:fld id="{98F5FC4B-2A4B-40B0-854E-914940DCEC25}" type="slidenum">
              <a:rPr lang="en-GB" smtClean="0"/>
              <a:t>14</a:t>
            </a:fld>
            <a:endParaRPr lang="en-GB"/>
          </a:p>
        </p:txBody>
      </p:sp>
    </p:spTree>
    <p:extLst>
      <p:ext uri="{BB962C8B-B14F-4D97-AF65-F5344CB8AC3E}">
        <p14:creationId xmlns:p14="http://schemas.microsoft.com/office/powerpoint/2010/main" val="1563497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https://swissre-my.sharepoint.com/personal/arunabha1_gupta_swissre_com/_layouts/15/Doc.aspx?sourcedoc=%7B224366EC-3E61-4645-9896-A0C97074A79E%7D&amp;file=Take%202.docx&amp;action=default&amp;mobileredirect=true&amp;DefaultItemOpen=1
The meaning of 'Thus Come One' and Shakyamuni’s vow for happiness, Nichiren Daishonin’s teaching of Nam-Myoho-Renge-Kyo and the three bodies of the Buddha
</a:t>
            </a:r>
          </a:p>
        </p:txBody>
      </p:sp>
      <p:sp>
        <p:nvSpPr>
          <p:cNvPr id="4" name="Slide Number Placeholder 3"/>
          <p:cNvSpPr>
            <a:spLocks noGrp="1"/>
          </p:cNvSpPr>
          <p:nvPr>
            <p:ph type="sldNum" sz="quarter" idx="5"/>
          </p:nvPr>
        </p:nvSpPr>
        <p:spPr/>
        <p:txBody>
          <a:bodyPr/>
          <a:lstStyle/>
          <a:p>
            <a:fld id="{98F5FC4B-2A4B-40B0-854E-914940DCEC25}" type="slidenum">
              <a:rPr lang="en-GB" smtClean="0"/>
              <a:t>15</a:t>
            </a:fld>
            <a:endParaRPr lang="en-GB"/>
          </a:p>
        </p:txBody>
      </p:sp>
    </p:spTree>
    <p:extLst>
      <p:ext uri="{BB962C8B-B14F-4D97-AF65-F5344CB8AC3E}">
        <p14:creationId xmlns:p14="http://schemas.microsoft.com/office/powerpoint/2010/main" val="1937343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https://swissre-my.sharepoint.com/personal/arunabha1_gupta_swissre_com/_layouts/15/Doc.aspx?sourcedoc=%7B224366EC-3E61-4645-9896-A0C97074A79E%7D&amp;file=Take%202.docx&amp;action=default&amp;mobileredirect=true&amp;DefaultItemOpen=1
The title “Thus Come One” signifies one who actively comes from the realm of truth to guide living beings. Shakyamuni’s vow—“May all beings be happy!”—reflects his tireless efforts for universal happiness. The Lotus Sutra reveals that this struggle is eternal, affirming that the Buddha’s enlightenment is not confined to the past but continues into the future. The Buddha is not separate from people; rather, the Buddha is the noblest among them—awakened to life’s eternal nature and striving forever to guide all beings to enlightenment.
Image source: Microsoft 365 content library
</a:t>
            </a:r>
          </a:p>
        </p:txBody>
      </p:sp>
      <p:sp>
        <p:nvSpPr>
          <p:cNvPr id="4" name="Slide Number Placeholder 3"/>
          <p:cNvSpPr>
            <a:spLocks noGrp="1"/>
          </p:cNvSpPr>
          <p:nvPr>
            <p:ph type="sldNum" sz="quarter" idx="5"/>
          </p:nvPr>
        </p:nvSpPr>
        <p:spPr/>
        <p:txBody>
          <a:bodyPr/>
          <a:lstStyle/>
          <a:p>
            <a:fld id="{98F5FC4B-2A4B-40B0-854E-914940DCEC25}" type="slidenum">
              <a:rPr lang="en-GB" smtClean="0"/>
              <a:t>16</a:t>
            </a:fld>
            <a:endParaRPr lang="en-GB"/>
          </a:p>
        </p:txBody>
      </p:sp>
    </p:spTree>
    <p:extLst>
      <p:ext uri="{BB962C8B-B14F-4D97-AF65-F5344CB8AC3E}">
        <p14:creationId xmlns:p14="http://schemas.microsoft.com/office/powerpoint/2010/main" val="1576972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https://swissre-my.sharepoint.com/personal/arunabha1_gupta_swissre_com/_layouts/15/Doc.aspx?sourcedoc=%7B224366EC-3E61-4645-9896-A0C97074A79E%7D&amp;file=Take%202.docx&amp;action=default&amp;mobileredirect=true&amp;DefaultItemOpen=1
Nichiren Daishonin declared that Nam-Myoho-Renge-Kyo (NMHRK) is the mother of all Buddhas—the fundamental law enabling enlightenment. Those who embrace and spread NMHRK manifest the three bodies of the Buddha:
Dharma      Body – the truth or Law
Reward      Body – the wisdom to perceive the truth
Manifested      Body – compassionate actions to lead others to enlightenment
Image source: Microsoft 365 content library
</a:t>
            </a:r>
          </a:p>
        </p:txBody>
      </p:sp>
      <p:sp>
        <p:nvSpPr>
          <p:cNvPr id="4" name="Slide Number Placeholder 3"/>
          <p:cNvSpPr>
            <a:spLocks noGrp="1"/>
          </p:cNvSpPr>
          <p:nvPr>
            <p:ph type="sldNum" sz="quarter" idx="5"/>
          </p:nvPr>
        </p:nvSpPr>
        <p:spPr/>
        <p:txBody>
          <a:bodyPr/>
          <a:lstStyle/>
          <a:p>
            <a:fld id="{98F5FC4B-2A4B-40B0-854E-914940DCEC25}" type="slidenum">
              <a:rPr lang="en-GB" smtClean="0"/>
              <a:t>17</a:t>
            </a:fld>
            <a:endParaRPr lang="en-GB"/>
          </a:p>
        </p:txBody>
      </p:sp>
    </p:spTree>
    <p:extLst>
      <p:ext uri="{BB962C8B-B14F-4D97-AF65-F5344CB8AC3E}">
        <p14:creationId xmlns:p14="http://schemas.microsoft.com/office/powerpoint/2010/main" val="4055124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https://swissre-my.sharepoint.com/personal/arunabha1_gupta_swissre_com/_layouts/15/Doc.aspx?sourcedoc=%7B224366EC-3E61-4645-9896-A0C97074A79E%7D&amp;file=Take%202.docx&amp;action=default&amp;mobileredirect=true&amp;DefaultItemOpen=1
The Lotus Sutra’s teaching: Ordinary people can attain Buddhahood, Addressing doubts: Can anyone become a Buddha?
</a:t>
            </a:r>
          </a:p>
        </p:txBody>
      </p:sp>
      <p:sp>
        <p:nvSpPr>
          <p:cNvPr id="4" name="Slide Number Placeholder 3"/>
          <p:cNvSpPr>
            <a:spLocks noGrp="1"/>
          </p:cNvSpPr>
          <p:nvPr>
            <p:ph type="sldNum" sz="quarter" idx="5"/>
          </p:nvPr>
        </p:nvSpPr>
        <p:spPr/>
        <p:txBody>
          <a:bodyPr/>
          <a:lstStyle/>
          <a:p>
            <a:fld id="{98F5FC4B-2A4B-40B0-854E-914940DCEC25}" type="slidenum">
              <a:rPr lang="en-GB" smtClean="0"/>
              <a:t>18</a:t>
            </a:fld>
            <a:endParaRPr lang="en-GB"/>
          </a:p>
        </p:txBody>
      </p:sp>
    </p:spTree>
    <p:extLst>
      <p:ext uri="{BB962C8B-B14F-4D97-AF65-F5344CB8AC3E}">
        <p14:creationId xmlns:p14="http://schemas.microsoft.com/office/powerpoint/2010/main" val="1661469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https://swissre-my.sharepoint.com/personal/arunabha1_gupta_swissre_com/_layouts/15/Doc.aspx?sourcedoc=%7B224366EC-3E61-4645-9896-A0C97074A79E%7D&amp;file=Take%202.docx&amp;action=default&amp;mobileredirect=true&amp;DefaultItemOpen=1
The Lotus Sutra teaches that ordinary people can attain Buddhahood in their present form. This is the essence of the Thus Come One’s secret and transcendental powers—the teaching that enables us to reveal the life state of Buddhahood just as we are. Faith in the Mystic Law is the key to unlocking this potential. When we chant Nam-Myoho-Renge-Kyo, we harmonize our inner life with the ultimate Law of the universe, creating a dynamic oneness between self and environment.
Image source: Microsoft 365 content library
</a:t>
            </a:r>
          </a:p>
        </p:txBody>
      </p:sp>
      <p:sp>
        <p:nvSpPr>
          <p:cNvPr id="4" name="Slide Number Placeholder 3"/>
          <p:cNvSpPr>
            <a:spLocks noGrp="1"/>
          </p:cNvSpPr>
          <p:nvPr>
            <p:ph type="sldNum" sz="quarter" idx="5"/>
          </p:nvPr>
        </p:nvSpPr>
        <p:spPr/>
        <p:txBody>
          <a:bodyPr/>
          <a:lstStyle/>
          <a:p>
            <a:fld id="{98F5FC4B-2A4B-40B0-854E-914940DCEC25}" type="slidenum">
              <a:rPr lang="en-GB" smtClean="0"/>
              <a:t>19</a:t>
            </a:fld>
            <a:endParaRPr lang="en-GB"/>
          </a:p>
        </p:txBody>
      </p:sp>
    </p:spTree>
    <p:extLst>
      <p:ext uri="{BB962C8B-B14F-4D97-AF65-F5344CB8AC3E}">
        <p14:creationId xmlns:p14="http://schemas.microsoft.com/office/powerpoint/2010/main" val="1416601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will begin by understanding the concept of Esho Funi and its significance in Nichiren Buddhism. Then, we'll explore President Ikeda’s inspiration from the Lotus Sutra, practical applications of sowing Buddhahood seeds, a personal story of transformation, practical sharing tips, the Buddha’s vow, and conclude with the dialogue for peace and the true aim of Nichiren Buddhism.</a:t>
            </a:r>
          </a:p>
        </p:txBody>
      </p:sp>
      <p:sp>
        <p:nvSpPr>
          <p:cNvPr id="4" name="Slide Number Placeholder 3"/>
          <p:cNvSpPr>
            <a:spLocks noGrp="1"/>
          </p:cNvSpPr>
          <p:nvPr>
            <p:ph type="sldNum" sz="quarter" idx="5"/>
          </p:nvPr>
        </p:nvSpPr>
        <p:spPr/>
        <p:txBody>
          <a:bodyPr/>
          <a:lstStyle/>
          <a:p>
            <a:fld id="{98F5FC4B-2A4B-40B0-854E-914940DCEC25}" type="slidenum">
              <a:rPr lang="en-GB" smtClean="0"/>
              <a:t>2</a:t>
            </a:fld>
            <a:endParaRPr lang="en-GB"/>
          </a:p>
        </p:txBody>
      </p:sp>
    </p:spTree>
    <p:extLst>
      <p:ext uri="{BB962C8B-B14F-4D97-AF65-F5344CB8AC3E}">
        <p14:creationId xmlns:p14="http://schemas.microsoft.com/office/powerpoint/2010/main" val="3041345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https://swissre-my.sharepoint.com/personal/arunabha1_gupta_swissre_com/_layouts/15/Doc.aspx?sourcedoc=%7B224366EC-3E61-4645-9896-A0C97074A79E%7D&amp;file=Take%202.docx&amp;action=default&amp;mobileredirect=true&amp;DefaultItemOpen=1
Example Scenario:
A peer says: “I’m not perfect—can I still become a Buddha?”
Answer:
“Yes! Nichiren Buddhism teaches that ordinary people can reveal Buddhahood just as they are, through faith and practice.”
Image source: Microsoft 365 content library
</a:t>
            </a:r>
          </a:p>
        </p:txBody>
      </p:sp>
      <p:sp>
        <p:nvSpPr>
          <p:cNvPr id="4" name="Slide Number Placeholder 3"/>
          <p:cNvSpPr>
            <a:spLocks noGrp="1"/>
          </p:cNvSpPr>
          <p:nvPr>
            <p:ph type="sldNum" sz="quarter" idx="5"/>
          </p:nvPr>
        </p:nvSpPr>
        <p:spPr/>
        <p:txBody>
          <a:bodyPr/>
          <a:lstStyle/>
          <a:p>
            <a:fld id="{98F5FC4B-2A4B-40B0-854E-914940DCEC25}" type="slidenum">
              <a:rPr lang="en-GB" smtClean="0"/>
              <a:t>20</a:t>
            </a:fld>
            <a:endParaRPr lang="en-GB"/>
          </a:p>
        </p:txBody>
      </p:sp>
    </p:spTree>
    <p:extLst>
      <p:ext uri="{BB962C8B-B14F-4D97-AF65-F5344CB8AC3E}">
        <p14:creationId xmlns:p14="http://schemas.microsoft.com/office/powerpoint/2010/main" val="4257822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https://swissre-my.sharepoint.com/personal/arunabha1_gupta_swissre_com/_layouts/15/Doc.aspx?sourcedoc=%7B224366EC-3E61-4645-9896-A0C97074A79E%7D&amp;file=Take%202.docx&amp;action=default&amp;mobileredirect=true&amp;DefaultItemOpen=1
Sowing seeds of Buddhahood as a movement for peace and respect for life, Awakening the vow for eternal happiness and illuminating the world
</a:t>
            </a:r>
          </a:p>
        </p:txBody>
      </p:sp>
      <p:sp>
        <p:nvSpPr>
          <p:cNvPr id="4" name="Slide Number Placeholder 3"/>
          <p:cNvSpPr>
            <a:spLocks noGrp="1"/>
          </p:cNvSpPr>
          <p:nvPr>
            <p:ph type="sldNum" sz="quarter" idx="5"/>
          </p:nvPr>
        </p:nvSpPr>
        <p:spPr/>
        <p:txBody>
          <a:bodyPr/>
          <a:lstStyle/>
          <a:p>
            <a:fld id="{98F5FC4B-2A4B-40B0-854E-914940DCEC25}" type="slidenum">
              <a:rPr lang="en-GB" smtClean="0"/>
              <a:t>21</a:t>
            </a:fld>
            <a:endParaRPr lang="en-GB"/>
          </a:p>
        </p:txBody>
      </p:sp>
    </p:spTree>
    <p:extLst>
      <p:ext uri="{BB962C8B-B14F-4D97-AF65-F5344CB8AC3E}">
        <p14:creationId xmlns:p14="http://schemas.microsoft.com/office/powerpoint/2010/main" val="4271748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https://swissre-my.sharepoint.com/personal/arunabha1_gupta_swissre_com/_layouts/15/Doc.aspx?sourcedoc=%7B224366EC-3E61-4645-9896-A0C97074A79E%7D&amp;file=Take%202.docx&amp;action=default&amp;mobileredirect=true&amp;DefaultItemOpen=1
Our efforts to sow the seeds of Buddhahood constitute a great dialogue movement for peace that will shine brilliantly in human history. It is a sacred task of creating connections, bridging divisions, and promoting respect for life. Each sincere conversation plants seeds of hope and happiness, spreading a philosophy that transcends differences and affirms the dignity of all people. This is Esho Funi in action—the transformation of life and environment through the power of the Mystic Law.
Image source: Microsoft 365 content library
</a:t>
            </a:r>
          </a:p>
        </p:txBody>
      </p:sp>
      <p:sp>
        <p:nvSpPr>
          <p:cNvPr id="4" name="Slide Number Placeholder 3"/>
          <p:cNvSpPr>
            <a:spLocks noGrp="1"/>
          </p:cNvSpPr>
          <p:nvPr>
            <p:ph type="sldNum" sz="quarter" idx="5"/>
          </p:nvPr>
        </p:nvSpPr>
        <p:spPr/>
        <p:txBody>
          <a:bodyPr/>
          <a:lstStyle/>
          <a:p>
            <a:fld id="{98F5FC4B-2A4B-40B0-854E-914940DCEC25}" type="slidenum">
              <a:rPr lang="en-GB" smtClean="0"/>
              <a:t>22</a:t>
            </a:fld>
            <a:endParaRPr lang="en-GB"/>
          </a:p>
        </p:txBody>
      </p:sp>
    </p:spTree>
    <p:extLst>
      <p:ext uri="{BB962C8B-B14F-4D97-AF65-F5344CB8AC3E}">
        <p14:creationId xmlns:p14="http://schemas.microsoft.com/office/powerpoint/2010/main" val="438113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https://swissre-my.sharepoint.com/personal/arunabha1_gupta_swissre_com/_layouts/15/Doc.aspx?sourcedoc=%7B224366EC-3E61-4645-9896-A0C97074A79E%7D&amp;file=Take%202.docx&amp;action=default&amp;mobileredirect=true&amp;DefaultItemOpen=1
The true aim of Nichiren Buddhism is to awaken people who will stand up with the same vow as the Buddha—ordinary individuals striving for the eternal happiness of humanity. Because the Law we embrace is supreme, those who uphold it are foremost among all others. Through faith, dialogue, and action, we illuminate the world with the light of the Mystic Law.
Our efforts to share Buddhism are noble actions inspired by the vow to lead all people to happiness. Every seed we plant will bloom in time—continue chanting and engaging in heartfelt dialogue, knowing that each step forward transforms both life and environment.
Image source: Microsoft 365 content library
</a:t>
            </a:r>
          </a:p>
        </p:txBody>
      </p:sp>
      <p:sp>
        <p:nvSpPr>
          <p:cNvPr id="4" name="Slide Number Placeholder 3"/>
          <p:cNvSpPr>
            <a:spLocks noGrp="1"/>
          </p:cNvSpPr>
          <p:nvPr>
            <p:ph type="sldNum" sz="quarter" idx="5"/>
          </p:nvPr>
        </p:nvSpPr>
        <p:spPr/>
        <p:txBody>
          <a:bodyPr/>
          <a:lstStyle/>
          <a:p>
            <a:fld id="{98F5FC4B-2A4B-40B0-854E-914940DCEC25}" type="slidenum">
              <a:rPr lang="en-GB" smtClean="0"/>
              <a:t>23</a:t>
            </a:fld>
            <a:endParaRPr lang="en-GB"/>
          </a:p>
        </p:txBody>
      </p:sp>
    </p:spTree>
    <p:extLst>
      <p:ext uri="{BB962C8B-B14F-4D97-AF65-F5344CB8AC3E}">
        <p14:creationId xmlns:p14="http://schemas.microsoft.com/office/powerpoint/2010/main" val="38229663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Nichiren Buddhism's teachings on Esho Funi and sowing seeds of Buddhahood inspire personal transformation and global peace. Through faith, practice, and sharing, anyone can awaken their Buddha nature and contribute to a harmonious world.</a:t>
            </a:r>
          </a:p>
        </p:txBody>
      </p:sp>
      <p:sp>
        <p:nvSpPr>
          <p:cNvPr id="4" name="Slide Number Placeholder 3"/>
          <p:cNvSpPr>
            <a:spLocks noGrp="1"/>
          </p:cNvSpPr>
          <p:nvPr>
            <p:ph type="sldNum" sz="quarter" idx="5"/>
          </p:nvPr>
        </p:nvSpPr>
        <p:spPr/>
        <p:txBody>
          <a:bodyPr/>
          <a:lstStyle/>
          <a:p>
            <a:fld id="{98F5FC4B-2A4B-40B0-854E-914940DCEC25}" type="slidenum">
              <a:rPr lang="en-GB" smtClean="0"/>
              <a:t>24</a:t>
            </a:fld>
            <a:endParaRPr lang="en-GB"/>
          </a:p>
        </p:txBody>
      </p:sp>
    </p:spTree>
    <p:extLst>
      <p:ext uri="{BB962C8B-B14F-4D97-AF65-F5344CB8AC3E}">
        <p14:creationId xmlns:p14="http://schemas.microsoft.com/office/powerpoint/2010/main" val="710587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1F71E-8797-E3A4-E773-991835D868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17C971-2071-5730-6583-C7FEFFAB5F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75A4AB-86E6-44DB-A10F-80C7FC9EB453}"/>
              </a:ext>
            </a:extLst>
          </p:cNvPr>
          <p:cNvSpPr>
            <a:spLocks noGrp="1"/>
          </p:cNvSpPr>
          <p:nvPr>
            <p:ph type="body" idx="1"/>
          </p:nvPr>
        </p:nvSpPr>
        <p:spPr/>
        <p:txBody>
          <a:bodyPr/>
          <a:lstStyle/>
          <a:p>
            <a:r>
              <a:rPr lang="en-GB"/>
              <a:t>AI-generated content may be incorrect.
---
This presentation explores the core concepts of Nichiren Buddhism, focusing on Esho Funi—the oneness of life and environment—and the practical path of sowing seeds of Buddhahood. We will also learn from President Ikeda’s inspiration, personal experiences, and the eternal message of the Lotus Sutra.
</a:t>
            </a:r>
          </a:p>
        </p:txBody>
      </p:sp>
      <p:sp>
        <p:nvSpPr>
          <p:cNvPr id="4" name="Slide Number Placeholder 3">
            <a:extLst>
              <a:ext uri="{FF2B5EF4-FFF2-40B4-BE49-F238E27FC236}">
                <a16:creationId xmlns:a16="http://schemas.microsoft.com/office/drawing/2014/main" id="{FEFE2ED5-13A7-5802-0E42-122F2A4C69CC}"/>
              </a:ext>
            </a:extLst>
          </p:cNvPr>
          <p:cNvSpPr>
            <a:spLocks noGrp="1"/>
          </p:cNvSpPr>
          <p:nvPr>
            <p:ph type="sldNum" sz="quarter" idx="5"/>
          </p:nvPr>
        </p:nvSpPr>
        <p:spPr/>
        <p:txBody>
          <a:bodyPr/>
          <a:lstStyle/>
          <a:p>
            <a:fld id="{98F5FC4B-2A4B-40B0-854E-914940DCEC25}" type="slidenum">
              <a:rPr lang="en-GB" smtClean="0"/>
              <a:t>25</a:t>
            </a:fld>
            <a:endParaRPr lang="en-GB"/>
          </a:p>
        </p:txBody>
      </p:sp>
    </p:spTree>
    <p:extLst>
      <p:ext uri="{BB962C8B-B14F-4D97-AF65-F5344CB8AC3E}">
        <p14:creationId xmlns:p14="http://schemas.microsoft.com/office/powerpoint/2010/main" val="3150711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https://swissre-my.sharepoint.com/personal/arunabha1_gupta_swissre_com/_layouts/15/Doc.aspx?sourcedoc=%7B224366EC-3E61-4645-9896-A0C97074A79E%7D&amp;file=Take%202.docx&amp;action=default&amp;mobileredirect=true&amp;DefaultItemOpen=1
Understanding Esho Funi and its significance in Nichiren Buddhism, The power to transform self and environment through the Mystic Law
</a:t>
            </a:r>
          </a:p>
        </p:txBody>
      </p:sp>
      <p:sp>
        <p:nvSpPr>
          <p:cNvPr id="4" name="Slide Number Placeholder 3"/>
          <p:cNvSpPr>
            <a:spLocks noGrp="1"/>
          </p:cNvSpPr>
          <p:nvPr>
            <p:ph type="sldNum" sz="quarter" idx="5"/>
          </p:nvPr>
        </p:nvSpPr>
        <p:spPr/>
        <p:txBody>
          <a:bodyPr/>
          <a:lstStyle/>
          <a:p>
            <a:fld id="{98F5FC4B-2A4B-40B0-854E-914940DCEC25}" type="slidenum">
              <a:rPr lang="en-GB" smtClean="0"/>
              <a:t>3</a:t>
            </a:fld>
            <a:endParaRPr lang="en-GB"/>
          </a:p>
        </p:txBody>
      </p:sp>
    </p:spTree>
    <p:extLst>
      <p:ext uri="{BB962C8B-B14F-4D97-AF65-F5344CB8AC3E}">
        <p14:creationId xmlns:p14="http://schemas.microsoft.com/office/powerpoint/2010/main" val="3560344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https://swissre-my.sharepoint.com/personal/arunabha1_gupta_swissre_com/_layouts/15/Doc.aspx?sourcedoc=%7B224366EC-3E61-4645-9896-A0C97074A79E%7D&amp;file=Take%202.docx&amp;action=default&amp;mobileredirect=true&amp;DefaultItemOpen=1
Life and its environment are not two separate realities—they are inseparable aspects of a single truth. This principle, known as Esho Funi, teaches that the inner life state of an individual and the external world are deeply interconnected. When we transform our inner life through faith and practice, our environment responds in kind. This is the essence of Nichiren Buddhism: the power to change both self and surroundings through the Mystic Law.
Image source: Microsoft 365 content library
</a:t>
            </a:r>
          </a:p>
        </p:txBody>
      </p:sp>
      <p:sp>
        <p:nvSpPr>
          <p:cNvPr id="4" name="Slide Number Placeholder 3"/>
          <p:cNvSpPr>
            <a:spLocks noGrp="1"/>
          </p:cNvSpPr>
          <p:nvPr>
            <p:ph type="sldNum" sz="quarter" idx="5"/>
          </p:nvPr>
        </p:nvSpPr>
        <p:spPr/>
        <p:txBody>
          <a:bodyPr/>
          <a:lstStyle/>
          <a:p>
            <a:fld id="{98F5FC4B-2A4B-40B0-854E-914940DCEC25}" type="slidenum">
              <a:rPr lang="en-GB" smtClean="0"/>
              <a:t>4</a:t>
            </a:fld>
            <a:endParaRPr lang="en-GB"/>
          </a:p>
        </p:txBody>
      </p:sp>
    </p:spTree>
    <p:extLst>
      <p:ext uri="{BB962C8B-B14F-4D97-AF65-F5344CB8AC3E}">
        <p14:creationId xmlns:p14="http://schemas.microsoft.com/office/powerpoint/2010/main" val="1882043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https://swissre-my.sharepoint.com/personal/arunabha1_gupta_swissre_com/_layouts/15/Doc.aspx?sourcedoc=%7B224366EC-3E61-4645-9896-A0C97074A79E%7D&amp;file=Take%202.docx&amp;action=default&amp;mobileredirect=true&amp;DefaultItemOpen=1
Life and its environment are not two separate realities—they are inseparable aspects of a single truth. This principle, known as Esho Funi, teaches that the inner life state of an individual and the external world are deeply interconnected. When we transform our inner life through faith and practice, our environment responds in kind. This is the essence of Nichiren Buddhism: the power to change both self and surroundings through the Mystic Law.
Image source: Microsoft 365 content library
</a:t>
            </a:r>
          </a:p>
        </p:txBody>
      </p:sp>
      <p:sp>
        <p:nvSpPr>
          <p:cNvPr id="4" name="Slide Number Placeholder 3"/>
          <p:cNvSpPr>
            <a:spLocks noGrp="1"/>
          </p:cNvSpPr>
          <p:nvPr>
            <p:ph type="sldNum" sz="quarter" idx="5"/>
          </p:nvPr>
        </p:nvSpPr>
        <p:spPr/>
        <p:txBody>
          <a:bodyPr/>
          <a:lstStyle/>
          <a:p>
            <a:fld id="{98F5FC4B-2A4B-40B0-854E-914940DCEC25}" type="slidenum">
              <a:rPr lang="en-GB" smtClean="0"/>
              <a:t>5</a:t>
            </a:fld>
            <a:endParaRPr lang="en-GB"/>
          </a:p>
        </p:txBody>
      </p:sp>
    </p:spTree>
    <p:extLst>
      <p:ext uri="{BB962C8B-B14F-4D97-AF65-F5344CB8AC3E}">
        <p14:creationId xmlns:p14="http://schemas.microsoft.com/office/powerpoint/2010/main" val="3469226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https://swissre-my.sharepoint.com/personal/arunabha1_gupta_swissre_com/_layouts/15/Doc.aspx?sourcedoc=%7B224366EC-3E61-4645-9896-A0C97074A79E%7D&amp;file=Take%202.docx&amp;action=default&amp;mobileredirect=true&amp;DefaultItemOpen=1
President Ikeda’s encounter with the Lotus Sutra and its impact, The vow to lead all people to enlightenment and its ripple effect
</a:t>
            </a:r>
          </a:p>
        </p:txBody>
      </p:sp>
      <p:sp>
        <p:nvSpPr>
          <p:cNvPr id="4" name="Slide Number Placeholder 3"/>
          <p:cNvSpPr>
            <a:spLocks noGrp="1"/>
          </p:cNvSpPr>
          <p:nvPr>
            <p:ph type="sldNum" sz="quarter" idx="5"/>
          </p:nvPr>
        </p:nvSpPr>
        <p:spPr/>
        <p:txBody>
          <a:bodyPr/>
          <a:lstStyle/>
          <a:p>
            <a:fld id="{98F5FC4B-2A4B-40B0-854E-914940DCEC25}" type="slidenum">
              <a:rPr lang="en-GB" smtClean="0"/>
              <a:t>6</a:t>
            </a:fld>
            <a:endParaRPr lang="en-GB"/>
          </a:p>
        </p:txBody>
      </p:sp>
    </p:spTree>
    <p:extLst>
      <p:ext uri="{BB962C8B-B14F-4D97-AF65-F5344CB8AC3E}">
        <p14:creationId xmlns:p14="http://schemas.microsoft.com/office/powerpoint/2010/main" val="2043317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https://swissre-my.sharepoint.com/personal/arunabha1_gupta_swissre_com/_layouts/15/Doc.aspx?sourcedoc=%7B224366EC-3E61-4645-9896-A0C97074A79E%7D&amp;file=Take%202.docx&amp;action=default&amp;mobileredirect=true&amp;DefaultItemOpen=1
Seventy-five years ago, President Ikeda attended a lecture on the Lotus Sutra by his mentor, Josei Toda. Deeply moved, he wrote:
“I am awed by the depth and greatness of the Lotus Sutra. The way to true happiness for humanity lies only in the Lotus Sutra.”
Image source: Microsoft 365 content library
</a:t>
            </a:r>
          </a:p>
        </p:txBody>
      </p:sp>
      <p:sp>
        <p:nvSpPr>
          <p:cNvPr id="4" name="Slide Number Placeholder 3"/>
          <p:cNvSpPr>
            <a:spLocks noGrp="1"/>
          </p:cNvSpPr>
          <p:nvPr>
            <p:ph type="sldNum" sz="quarter" idx="5"/>
          </p:nvPr>
        </p:nvSpPr>
        <p:spPr/>
        <p:txBody>
          <a:bodyPr/>
          <a:lstStyle/>
          <a:p>
            <a:fld id="{98F5FC4B-2A4B-40B0-854E-914940DCEC25}" type="slidenum">
              <a:rPr lang="en-GB" smtClean="0"/>
              <a:t>7</a:t>
            </a:fld>
            <a:endParaRPr lang="en-GB"/>
          </a:p>
        </p:txBody>
      </p:sp>
    </p:spTree>
    <p:extLst>
      <p:ext uri="{BB962C8B-B14F-4D97-AF65-F5344CB8AC3E}">
        <p14:creationId xmlns:p14="http://schemas.microsoft.com/office/powerpoint/2010/main" val="269412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https://swissre-my.sharepoint.com/personal/arunabha1_gupta_swissre_com/_layouts/15/Doc.aspx?sourcedoc=%7B224366EC-3E61-4645-9896-A0C97074A79E%7D&amp;file=Take%202.docx&amp;action=default&amp;mobileredirect=true&amp;DefaultItemOpen=1
He realized that Nichiren Daishonin’s compassion was rooted in the vow to lead all people to enlightenment—a vow that transcends time and space. This vow is the ultimate expression of Esho Funi: when one person awakens to Buddhahood, it sets in motion a ripple effect that transforms families, communities, and societies. Ikeda resolved:
“Mr. Toda is truly a teacher for all humanity. Young people must advance, forever forward, to ensure the eternal transmission of the Law!”
Since then, the path of kosen-rufu has crossed rugged mountains and rushing torrents to become a great open road traveled joyously by Bodhisattvas of the Earth emerging in every country. Nothing is more reassuring than seeing ever-growing numbers of young people following this path.
Image source: Microsoft 365 content library
</a:t>
            </a:r>
          </a:p>
        </p:txBody>
      </p:sp>
      <p:sp>
        <p:nvSpPr>
          <p:cNvPr id="4" name="Slide Number Placeholder 3"/>
          <p:cNvSpPr>
            <a:spLocks noGrp="1"/>
          </p:cNvSpPr>
          <p:nvPr>
            <p:ph type="sldNum" sz="quarter" idx="5"/>
          </p:nvPr>
        </p:nvSpPr>
        <p:spPr/>
        <p:txBody>
          <a:bodyPr/>
          <a:lstStyle/>
          <a:p>
            <a:fld id="{98F5FC4B-2A4B-40B0-854E-914940DCEC25}" type="slidenum">
              <a:rPr lang="en-GB" smtClean="0"/>
              <a:t>8</a:t>
            </a:fld>
            <a:endParaRPr lang="en-GB"/>
          </a:p>
        </p:txBody>
      </p:sp>
    </p:spTree>
    <p:extLst>
      <p:ext uri="{BB962C8B-B14F-4D97-AF65-F5344CB8AC3E}">
        <p14:creationId xmlns:p14="http://schemas.microsoft.com/office/powerpoint/2010/main" val="2330771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https://swissre-my.sharepoint.com/personal/arunabha1_gupta_swissre_com/_layouts/15/Doc.aspx?sourcedoc=%7B224366EC-3E61-4645-9896-A0C97074A79E%7D&amp;file=Take%202.docx&amp;action=default&amp;mobileredirect=true&amp;DefaultItemOpen=1
Sharing Buddhism with sincerity and planting seeds of hope
</a:t>
            </a:r>
          </a:p>
        </p:txBody>
      </p:sp>
      <p:sp>
        <p:nvSpPr>
          <p:cNvPr id="4" name="Slide Number Placeholder 3"/>
          <p:cNvSpPr>
            <a:spLocks noGrp="1"/>
          </p:cNvSpPr>
          <p:nvPr>
            <p:ph type="sldNum" sz="quarter" idx="5"/>
          </p:nvPr>
        </p:nvSpPr>
        <p:spPr/>
        <p:txBody>
          <a:bodyPr/>
          <a:lstStyle/>
          <a:p>
            <a:fld id="{98F5FC4B-2A4B-40B0-854E-914940DCEC25}" type="slidenum">
              <a:rPr lang="en-GB" smtClean="0"/>
              <a:t>9</a:t>
            </a:fld>
            <a:endParaRPr lang="en-GB"/>
          </a:p>
        </p:txBody>
      </p:sp>
    </p:spTree>
    <p:extLst>
      <p:ext uri="{BB962C8B-B14F-4D97-AF65-F5344CB8AC3E}">
        <p14:creationId xmlns:p14="http://schemas.microsoft.com/office/powerpoint/2010/main" val="3890022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9317736" cy="4453128"/>
          </a:xfrm>
        </p:spPr>
        <p:txBody>
          <a:bodyPr anchor="t">
            <a:normAutofit/>
          </a:bodyPr>
          <a:lstStyle>
            <a:lvl1pPr algn="l">
              <a:defRPr sz="9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CF91071A-A69E-4756-A27D-7C7C5F9F32BB}" type="datetime1">
              <a:rPr lang="en-US" smtClean="0"/>
              <a:t>10/17/2025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5814041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10/17/2025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928468836"/>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644383" y="1012952"/>
            <a:ext cx="4023360" cy="1636776"/>
          </a:xfrm>
        </p:spPr>
        <p:txBody>
          <a:bodyPr anchor="b">
            <a:normAutofit/>
          </a:bodyPr>
          <a:lstStyle>
            <a:lvl1pPr>
              <a:defRPr sz="4800"/>
            </a:lvl1pPr>
          </a:lstStyle>
          <a:p>
            <a:r>
              <a:rPr lang="en-US"/>
              <a:t>Click to edit Master title style</a:t>
            </a:r>
          </a:p>
        </p:txBody>
      </p:sp>
      <p:sp>
        <p:nvSpPr>
          <p:cNvPr id="10" name="Picture Placeholder 7">
            <a:extLst>
              <a:ext uri="{FF2B5EF4-FFF2-40B4-BE49-F238E27FC236}">
                <a16:creationId xmlns:a16="http://schemas.microsoft.com/office/drawing/2014/main" id="{BA22E09C-1954-DBFC-E669-2449D22D2D2E}"/>
              </a:ext>
            </a:extLst>
          </p:cNvPr>
          <p:cNvSpPr>
            <a:spLocks noGrp="1"/>
          </p:cNvSpPr>
          <p:nvPr>
            <p:ph type="pic" sz="quarter" idx="14"/>
          </p:nvPr>
        </p:nvSpPr>
        <p:spPr>
          <a:xfrm>
            <a:off x="342901" y="345109"/>
            <a:ext cx="6714969" cy="6163508"/>
          </a:xfrm>
          <a:custGeom>
            <a:avLst/>
            <a:gdLst>
              <a:gd name="connsiteX0" fmla="*/ 312551 w 6714969"/>
              <a:gd name="connsiteY0" fmla="*/ 0 h 6163508"/>
              <a:gd name="connsiteX1" fmla="*/ 6402418 w 6714969"/>
              <a:gd name="connsiteY1" fmla="*/ 0 h 6163508"/>
              <a:gd name="connsiteX2" fmla="*/ 6714969 w 6714969"/>
              <a:gd name="connsiteY2" fmla="*/ 312551 h 6163508"/>
              <a:gd name="connsiteX3" fmla="*/ 6714969 w 6714969"/>
              <a:gd name="connsiteY3" fmla="*/ 5850957 h 6163508"/>
              <a:gd name="connsiteX4" fmla="*/ 6402418 w 6714969"/>
              <a:gd name="connsiteY4" fmla="*/ 6163508 h 6163508"/>
              <a:gd name="connsiteX5" fmla="*/ 312551 w 6714969"/>
              <a:gd name="connsiteY5" fmla="*/ 6163508 h 6163508"/>
              <a:gd name="connsiteX6" fmla="*/ 0 w 6714969"/>
              <a:gd name="connsiteY6" fmla="*/ 5850957 h 6163508"/>
              <a:gd name="connsiteX7" fmla="*/ 0 w 6714969"/>
              <a:gd name="connsiteY7" fmla="*/ 312551 h 6163508"/>
              <a:gd name="connsiteX8" fmla="*/ 312551 w 6714969"/>
              <a:gd name="connsiteY8" fmla="*/ 0 h 61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4969" h="6163508">
                <a:moveTo>
                  <a:pt x="312551" y="0"/>
                </a:moveTo>
                <a:lnTo>
                  <a:pt x="6402418" y="0"/>
                </a:lnTo>
                <a:cubicBezTo>
                  <a:pt x="6575035" y="0"/>
                  <a:pt x="6714969" y="139934"/>
                  <a:pt x="6714969" y="312551"/>
                </a:cubicBezTo>
                <a:lnTo>
                  <a:pt x="6714969" y="5850957"/>
                </a:lnTo>
                <a:cubicBezTo>
                  <a:pt x="6714969" y="6023574"/>
                  <a:pt x="6575035" y="6163508"/>
                  <a:pt x="6402418" y="6163508"/>
                </a:cubicBezTo>
                <a:lnTo>
                  <a:pt x="312551" y="6163508"/>
                </a:lnTo>
                <a:cubicBezTo>
                  <a:pt x="139934" y="6163508"/>
                  <a:pt x="0" y="6023574"/>
                  <a:pt x="0" y="5850957"/>
                </a:cubicBezTo>
                <a:lnTo>
                  <a:pt x="0" y="312551"/>
                </a:lnTo>
                <a:cubicBezTo>
                  <a:pt x="0" y="139934"/>
                  <a:pt x="139934" y="0"/>
                  <a:pt x="312551" y="0"/>
                </a:cubicBezTo>
                <a:close/>
              </a:path>
            </a:pathLst>
          </a:custGeom>
          <a:blipFill>
            <a:blip r:embed="rId2"/>
            <a:stretch>
              <a:fillRect/>
            </a:stretch>
          </a:blipFill>
        </p:spPr>
        <p:txBody>
          <a:bodyPr wrap="square">
            <a:noAutofit/>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644384" y="2896616"/>
            <a:ext cx="4023360" cy="3364992"/>
          </a:xfrm>
        </p:spPr>
        <p:txBody>
          <a:bodyPr vert="horz" lIns="91440" tIns="45720" rIns="91440" bIns="45720" rtlCol="0">
            <a:normAutofit/>
          </a:bodyPr>
          <a:lstStyle>
            <a:lvl1pPr marL="342900" indent="-3429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10/17/2025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0598633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239D5A0-3316-4C32-929A-0D0DB97D10BB}" type="datetime1">
              <a:rPr lang="en-US" smtClean="0"/>
              <a:t>10/17/2025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0971025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FBBADD7-305F-4EB9-8736-D791FAF7A4D4}" type="datetime1">
              <a:rPr lang="en-US" smtClean="0"/>
              <a:t>10/17/2025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01800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80"/>
            <a:ext cx="11328845" cy="740664"/>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29768" y="1380744"/>
            <a:ext cx="11328844" cy="4901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649238A-C249-43B5-82BC-D29F8CAE992A}" type="datetime1">
              <a:rPr lang="en-US" smtClean="0"/>
              <a:t>10/17/2025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771774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97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4546182-1DDF-4ACE-B05D-D855179AB21D}" type="datetime1">
              <a:rPr lang="en-US" smtClean="0"/>
              <a:t>10/17/2025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421202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879F24-F3CA-4AD0-8BF8-AB0BBB30EE08}" type="datetime1">
              <a:rPr lang="en-US" smtClean="0"/>
              <a:t>10/17/2025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14907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4342EAA-E00A-40E8-8E99-2669E0367007}" type="datetime1">
              <a:rPr lang="en-US" smtClean="0"/>
              <a:t>10/17/2025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68251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4032504"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22392" y="640080"/>
            <a:ext cx="597103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4035030-C135-4A24-944D-06B773D2F2E6}" type="datetime1">
              <a:rPr lang="en-US" smtClean="0"/>
              <a:t>10/17/2025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021069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AA5E6FB-0D10-49C4-88DE-98215C666BA1}" type="datetime1">
              <a:rPr lang="en-US" smtClean="0"/>
              <a:t>10/17/2025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35820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4427554"/>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20D1C923-C708-4EAA-A92A-FF81A8F7DA0D}" type="datetime1">
              <a:rPr lang="en-US" smtClean="0"/>
              <a:t>10/17/2025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853336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F226A48-373B-47E6-1E90-9892366CC9F0}"/>
              </a:ext>
            </a:extLst>
          </p:cNvPr>
          <p:cNvSpPr>
            <a:spLocks noGrp="1"/>
          </p:cNvSpPr>
          <p:nvPr>
            <p:ph type="pic" sz="quarter" idx="13"/>
          </p:nvPr>
        </p:nvSpPr>
        <p:spPr>
          <a:xfrm>
            <a:off x="342900" y="342900"/>
            <a:ext cx="4501152" cy="6172200"/>
          </a:xfrm>
          <a:custGeom>
            <a:avLst/>
            <a:gdLst>
              <a:gd name="connsiteX0" fmla="*/ 332635 w 4501152"/>
              <a:gd name="connsiteY0" fmla="*/ 0 h 6172200"/>
              <a:gd name="connsiteX1" fmla="*/ 4168517 w 4501152"/>
              <a:gd name="connsiteY1" fmla="*/ 0 h 6172200"/>
              <a:gd name="connsiteX2" fmla="*/ 4501152 w 4501152"/>
              <a:gd name="connsiteY2" fmla="*/ 331423 h 6172200"/>
              <a:gd name="connsiteX3" fmla="*/ 4501152 w 4501152"/>
              <a:gd name="connsiteY3" fmla="*/ 5840778 h 6172200"/>
              <a:gd name="connsiteX4" fmla="*/ 4168517 w 4501152"/>
              <a:gd name="connsiteY4" fmla="*/ 6172200 h 6172200"/>
              <a:gd name="connsiteX5" fmla="*/ 332635 w 4501152"/>
              <a:gd name="connsiteY5" fmla="*/ 6172200 h 6172200"/>
              <a:gd name="connsiteX6" fmla="*/ 0 w 4501152"/>
              <a:gd name="connsiteY6" fmla="*/ 5840778 h 6172200"/>
              <a:gd name="connsiteX7" fmla="*/ 0 w 4501152"/>
              <a:gd name="connsiteY7" fmla="*/ 331423 h 6172200"/>
              <a:gd name="connsiteX8" fmla="*/ 332635 w 4501152"/>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1152" h="6172200">
                <a:moveTo>
                  <a:pt x="332635" y="0"/>
                </a:moveTo>
                <a:lnTo>
                  <a:pt x="4168517" y="0"/>
                </a:lnTo>
                <a:cubicBezTo>
                  <a:pt x="4352226" y="0"/>
                  <a:pt x="4501152" y="148383"/>
                  <a:pt x="4501152" y="331423"/>
                </a:cubicBezTo>
                <a:lnTo>
                  <a:pt x="4501152" y="5840778"/>
                </a:lnTo>
                <a:cubicBezTo>
                  <a:pt x="4501152" y="6023817"/>
                  <a:pt x="4352226" y="6172200"/>
                  <a:pt x="4168517" y="6172200"/>
                </a:cubicBezTo>
                <a:lnTo>
                  <a:pt x="332635" y="6172200"/>
                </a:lnTo>
                <a:cubicBezTo>
                  <a:pt x="148926" y="6172200"/>
                  <a:pt x="0" y="6023817"/>
                  <a:pt x="0" y="5840778"/>
                </a:cubicBezTo>
                <a:lnTo>
                  <a:pt x="0" y="331423"/>
                </a:lnTo>
                <a:cubicBezTo>
                  <a:pt x="0" y="148383"/>
                  <a:pt x="148926" y="0"/>
                  <a:pt x="332635"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242880F-92D7-4796-B72D-6CF83054BAF5}" type="datetime1">
              <a:rPr lang="en-US" smtClean="0"/>
              <a:t>10/17/2025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905139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523749-65BA-43BD-B2BF-FF5A4C96AE14}" type="datetime1">
              <a:rPr lang="en-US" smtClean="0"/>
              <a:t>10/17/2025</a:t>
            </a:fld>
            <a:endParaRPr lang="en-US" dirty="0"/>
          </a:p>
        </p:txBody>
      </p:sp>
      <p:sp>
        <p:nvSpPr>
          <p:cNvPr id="4" name="Picture Placeholder 3">
            <a:extLst>
              <a:ext uri="{FF2B5EF4-FFF2-40B4-BE49-F238E27FC236}">
                <a16:creationId xmlns:a16="http://schemas.microsoft.com/office/drawing/2014/main" id="{7F11DC52-D1FD-A255-1A04-7A15A9DE3C8F}"/>
              </a:ext>
            </a:extLst>
          </p:cNvPr>
          <p:cNvSpPr>
            <a:spLocks noGrp="1"/>
          </p:cNvSpPr>
          <p:nvPr>
            <p:ph type="pic" sz="quarter" idx="13"/>
          </p:nvPr>
        </p:nvSpPr>
        <p:spPr>
          <a:xfrm>
            <a:off x="7353304" y="352327"/>
            <a:ext cx="4495799" cy="6172200"/>
          </a:xfrm>
          <a:custGeom>
            <a:avLst/>
            <a:gdLst>
              <a:gd name="connsiteX0" fmla="*/ 293171 w 4495799"/>
              <a:gd name="connsiteY0" fmla="*/ 0 h 6172200"/>
              <a:gd name="connsiteX1" fmla="*/ 4202628 w 4495799"/>
              <a:gd name="connsiteY1" fmla="*/ 0 h 6172200"/>
              <a:gd name="connsiteX2" fmla="*/ 4495799 w 4495799"/>
              <a:gd name="connsiteY2" fmla="*/ 293171 h 6172200"/>
              <a:gd name="connsiteX3" fmla="*/ 4495799 w 4495799"/>
              <a:gd name="connsiteY3" fmla="*/ 5879029 h 6172200"/>
              <a:gd name="connsiteX4" fmla="*/ 4202628 w 4495799"/>
              <a:gd name="connsiteY4" fmla="*/ 6172200 h 6172200"/>
              <a:gd name="connsiteX5" fmla="*/ 293171 w 4495799"/>
              <a:gd name="connsiteY5" fmla="*/ 6172200 h 6172200"/>
              <a:gd name="connsiteX6" fmla="*/ 0 w 4495799"/>
              <a:gd name="connsiteY6" fmla="*/ 5879029 h 6172200"/>
              <a:gd name="connsiteX7" fmla="*/ 0 w 4495799"/>
              <a:gd name="connsiteY7" fmla="*/ 293171 h 6172200"/>
              <a:gd name="connsiteX8" fmla="*/ 293171 w 4495799"/>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5799" h="6172200">
                <a:moveTo>
                  <a:pt x="293171" y="0"/>
                </a:moveTo>
                <a:lnTo>
                  <a:pt x="4202628" y="0"/>
                </a:lnTo>
                <a:cubicBezTo>
                  <a:pt x="4364542" y="0"/>
                  <a:pt x="4495799" y="131257"/>
                  <a:pt x="4495799" y="293171"/>
                </a:cubicBezTo>
                <a:lnTo>
                  <a:pt x="4495799" y="5879029"/>
                </a:lnTo>
                <a:cubicBezTo>
                  <a:pt x="4495799" y="6040943"/>
                  <a:pt x="4364542" y="6172200"/>
                  <a:pt x="4202628" y="6172200"/>
                </a:cubicBezTo>
                <a:lnTo>
                  <a:pt x="293171" y="6172200"/>
                </a:lnTo>
                <a:cubicBezTo>
                  <a:pt x="131257" y="6172200"/>
                  <a:pt x="0" y="6040943"/>
                  <a:pt x="0" y="5879029"/>
                </a:cubicBezTo>
                <a:lnTo>
                  <a:pt x="0" y="293171"/>
                </a:lnTo>
                <a:cubicBezTo>
                  <a:pt x="0" y="131257"/>
                  <a:pt x="131257" y="0"/>
                  <a:pt x="293171"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2528842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9539F8C7-DD74-7177-C2DA-02533B6576FD}"/>
              </a:ext>
            </a:extLst>
          </p:cNvPr>
          <p:cNvSpPr>
            <a:spLocks noGrp="1"/>
          </p:cNvSpPr>
          <p:nvPr>
            <p:ph type="pic" sz="quarter" idx="13"/>
          </p:nvPr>
        </p:nvSpPr>
        <p:spPr>
          <a:xfrm>
            <a:off x="339373"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561C12A-E1D5-4BE9-85D9-F221F70F4931}" type="datetime1">
              <a:rPr lang="en-US" smtClean="0"/>
              <a:t>10/17/2025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563704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7BBDBE6-5750-4902-BDAA-20F546DD8AD7}" type="datetime1">
              <a:rPr lang="en-US" smtClean="0"/>
              <a:t>10/17/2025</a:t>
            </a:fld>
            <a:endParaRPr lang="en-US" dirty="0"/>
          </a:p>
        </p:txBody>
      </p:sp>
      <p:sp>
        <p:nvSpPr>
          <p:cNvPr id="4" name="Picture Placeholder 3">
            <a:extLst>
              <a:ext uri="{FF2B5EF4-FFF2-40B4-BE49-F238E27FC236}">
                <a16:creationId xmlns:a16="http://schemas.microsoft.com/office/drawing/2014/main" id="{26FEEE5C-15B3-8386-23D3-B6B236C668F2}"/>
              </a:ext>
            </a:extLst>
          </p:cNvPr>
          <p:cNvSpPr>
            <a:spLocks noGrp="1"/>
          </p:cNvSpPr>
          <p:nvPr>
            <p:ph type="pic" sz="quarter" idx="13"/>
          </p:nvPr>
        </p:nvSpPr>
        <p:spPr>
          <a:xfrm>
            <a:off x="8046768"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71642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01C4331-C33F-4DC1-AB74-C520A718CE2B}" type="datetime1">
              <a:rPr lang="en-US" smtClean="0"/>
              <a:t>10/17/2025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792705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91A4764-83A9-4A81-9507-BED109D81520}" type="datetime1">
              <a:rPr lang="en-US" smtClean="0"/>
              <a:t>10/17/2025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0871360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9B2C6C9-D30C-4946-92A4-454A5FC69685}" type="datetime1">
              <a:rPr lang="en-US" smtClean="0"/>
              <a:t>10/17/2025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567927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D479CC6-BB04-42D6-AB0C-BAA184663D94}" type="datetime1">
              <a:rPr lang="en-US" smtClean="0"/>
              <a:t>10/17/2025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9821128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B3D66E4-8050-49E4-B8D2-06214BFB7C0A}" type="datetime1">
              <a:rPr lang="en-US" smtClean="0"/>
              <a:t>10/17/2025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72229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4502843" y="342901"/>
            <a:ext cx="7346257"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EE7AEA2F-0823-4BD6-88F7-6D0D98F52C93}" type="datetime1">
              <a:rPr lang="en-US" smtClean="0"/>
              <a:t>10/17/2025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75736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anchor="t">
            <a:normAutofit/>
          </a:bodyPr>
          <a:lstStyle>
            <a:lvl1pPr algn="l">
              <a:defRPr sz="125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93208"/>
            <a:ext cx="5669280" cy="1161288"/>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B761AAA3-5155-4231-8EEA-4F6426D8887B}" type="datetime1">
              <a:rPr lang="en-US" smtClean="0"/>
              <a:t>10/17/2025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4294672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06092A99-204A-46CE-8F70-09D6B2D34877}" type="datetime1">
              <a:rPr lang="en-US" smtClean="0"/>
              <a:t>10/17/2025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949364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2" y="5111854"/>
            <a:ext cx="3739279" cy="1389888"/>
          </a:xfrm>
        </p:spPr>
        <p:txBody>
          <a:bodyPr anchor="t">
            <a:normAutofit/>
          </a:bodyPr>
          <a:lstStyle>
            <a:lvl1pPr>
              <a:defRPr sz="3200"/>
            </a:lvl1pPr>
          </a:lstStyle>
          <a:p>
            <a:r>
              <a:rPr lang="en-US"/>
              <a:t>Click to edit Master title style</a:t>
            </a:r>
          </a:p>
        </p:txBody>
      </p:sp>
      <p:sp>
        <p:nvSpPr>
          <p:cNvPr id="19" name="Picture Placeholder 17">
            <a:extLst>
              <a:ext uri="{FF2B5EF4-FFF2-40B4-BE49-F238E27FC236}">
                <a16:creationId xmlns:a16="http://schemas.microsoft.com/office/drawing/2014/main" id="{D5837EDE-723C-6CF6-EB95-3AEDA1F07E9E}"/>
              </a:ext>
            </a:extLst>
          </p:cNvPr>
          <p:cNvSpPr>
            <a:spLocks noGrp="1"/>
          </p:cNvSpPr>
          <p:nvPr>
            <p:ph type="pic" sz="quarter" idx="15"/>
          </p:nvPr>
        </p:nvSpPr>
        <p:spPr>
          <a:xfrm>
            <a:off x="339373" y="320043"/>
            <a:ext cx="11509730" cy="4404825"/>
          </a:xfrm>
          <a:custGeom>
            <a:avLst/>
            <a:gdLst>
              <a:gd name="connsiteX0" fmla="*/ 299132 w 11509730"/>
              <a:gd name="connsiteY0" fmla="*/ 0 h 4404825"/>
              <a:gd name="connsiteX1" fmla="*/ 11210598 w 11509730"/>
              <a:gd name="connsiteY1" fmla="*/ 0 h 4404825"/>
              <a:gd name="connsiteX2" fmla="*/ 11509730 w 11509730"/>
              <a:gd name="connsiteY2" fmla="*/ 299132 h 4404825"/>
              <a:gd name="connsiteX3" fmla="*/ 11509730 w 11509730"/>
              <a:gd name="connsiteY3" fmla="*/ 4105693 h 4404825"/>
              <a:gd name="connsiteX4" fmla="*/ 11210598 w 11509730"/>
              <a:gd name="connsiteY4" fmla="*/ 4404825 h 4404825"/>
              <a:gd name="connsiteX5" fmla="*/ 299132 w 11509730"/>
              <a:gd name="connsiteY5" fmla="*/ 4404825 h 4404825"/>
              <a:gd name="connsiteX6" fmla="*/ 0 w 11509730"/>
              <a:gd name="connsiteY6" fmla="*/ 4105693 h 4404825"/>
              <a:gd name="connsiteX7" fmla="*/ 0 w 11509730"/>
              <a:gd name="connsiteY7" fmla="*/ 299132 h 4404825"/>
              <a:gd name="connsiteX8" fmla="*/ 299132 w 11509730"/>
              <a:gd name="connsiteY8" fmla="*/ 0 h 44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4404825">
                <a:moveTo>
                  <a:pt x="299132" y="0"/>
                </a:moveTo>
                <a:lnTo>
                  <a:pt x="11210598" y="0"/>
                </a:lnTo>
                <a:cubicBezTo>
                  <a:pt x="11375804" y="0"/>
                  <a:pt x="11509730" y="133926"/>
                  <a:pt x="11509730" y="299132"/>
                </a:cubicBezTo>
                <a:lnTo>
                  <a:pt x="11509730" y="4105693"/>
                </a:lnTo>
                <a:cubicBezTo>
                  <a:pt x="11509730" y="4270899"/>
                  <a:pt x="11375804" y="4404825"/>
                  <a:pt x="11210598" y="4404825"/>
                </a:cubicBezTo>
                <a:lnTo>
                  <a:pt x="299132" y="4404825"/>
                </a:lnTo>
                <a:cubicBezTo>
                  <a:pt x="133926" y="4404825"/>
                  <a:pt x="0" y="4270899"/>
                  <a:pt x="0" y="4105693"/>
                </a:cubicBezTo>
                <a:lnTo>
                  <a:pt x="0" y="299132"/>
                </a:lnTo>
                <a:cubicBezTo>
                  <a:pt x="0" y="133926"/>
                  <a:pt x="133926" y="0"/>
                  <a:pt x="299132"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8749EA3-15DE-451B-A24B-ACC8EA0B6D09}" type="datetime1">
              <a:rPr lang="en-US" smtClean="0"/>
              <a:t>10/17/2025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51928" y="5111854"/>
            <a:ext cx="6400800" cy="1389888"/>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72881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1BCE7E7D-ED4A-B625-6CB8-4D71682F63D4}"/>
              </a:ext>
            </a:extLst>
          </p:cNvPr>
          <p:cNvSpPr>
            <a:spLocks noGrp="1"/>
          </p:cNvSpPr>
          <p:nvPr>
            <p:ph type="pic" sz="quarter" idx="13"/>
          </p:nvPr>
        </p:nvSpPr>
        <p:spPr>
          <a:xfrm>
            <a:off x="339373" y="320042"/>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F1343DB-FCC0-4D52-80F2-173D55390D61}" type="datetime1">
              <a:rPr lang="en-US" smtClean="0"/>
              <a:t>10/17/2025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150713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86A25225-80A2-7139-2A81-39CA926639FF}"/>
              </a:ext>
            </a:extLst>
          </p:cNvPr>
          <p:cNvSpPr>
            <a:spLocks noGrp="1"/>
          </p:cNvSpPr>
          <p:nvPr>
            <p:ph type="pic" sz="quarter" idx="13"/>
          </p:nvPr>
        </p:nvSpPr>
        <p:spPr>
          <a:xfrm>
            <a:off x="339373" y="3067414"/>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19672"/>
            <a:ext cx="3494314" cy="338328"/>
          </a:xfrm>
        </p:spPr>
        <p:txBody>
          <a:bodyPr/>
          <a:lstStyle/>
          <a:p>
            <a:fld id="{457C7506-9AD1-49AD-BE44-C83E35401EAD}" type="datetime1">
              <a:rPr lang="en-US" smtClean="0"/>
              <a:t>10/17/2025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6519672"/>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6519672"/>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9149972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40080"/>
            <a:ext cx="11155680" cy="970463"/>
          </a:xfrm>
        </p:spPr>
        <p:txBody>
          <a:bodyPr anchor="ctr"/>
          <a:lstStyle/>
          <a:p>
            <a:r>
              <a:rPr lang="en-US"/>
              <a:t>Click to edit Master title style</a:t>
            </a:r>
          </a:p>
        </p:txBody>
      </p:sp>
      <p:sp>
        <p:nvSpPr>
          <p:cNvPr id="10" name="Picture Placeholder 9">
            <a:extLst>
              <a:ext uri="{FF2B5EF4-FFF2-40B4-BE49-F238E27FC236}">
                <a16:creationId xmlns:a16="http://schemas.microsoft.com/office/drawing/2014/main" id="{45F6FDB5-F783-3538-287C-754C11C30975}"/>
              </a:ext>
            </a:extLst>
          </p:cNvPr>
          <p:cNvSpPr>
            <a:spLocks noGrp="1"/>
          </p:cNvSpPr>
          <p:nvPr>
            <p:ph type="pic" sz="quarter" idx="13"/>
          </p:nvPr>
        </p:nvSpPr>
        <p:spPr>
          <a:xfrm>
            <a:off x="429768" y="1828800"/>
            <a:ext cx="6176399" cy="4425696"/>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87768" y="1828800"/>
            <a:ext cx="429768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F94BF2A-D949-4DFB-9912-9D6234B797F2}" type="datetime1">
              <a:rPr lang="en-US" smtClean="0"/>
              <a:t>10/17/2025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9562671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9" name="Picture Placeholder 8">
            <a:extLst>
              <a:ext uri="{FF2B5EF4-FFF2-40B4-BE49-F238E27FC236}">
                <a16:creationId xmlns:a16="http://schemas.microsoft.com/office/drawing/2014/main" id="{F5F2F272-6D18-7E06-3E9A-D10C5C502195}"/>
              </a:ext>
            </a:extLst>
          </p:cNvPr>
          <p:cNvSpPr>
            <a:spLocks noGrp="1"/>
          </p:cNvSpPr>
          <p:nvPr>
            <p:ph type="pic" sz="quarter" idx="13"/>
          </p:nvPr>
        </p:nvSpPr>
        <p:spPr>
          <a:xfrm>
            <a:off x="510075" y="2293496"/>
            <a:ext cx="4775158" cy="4039043"/>
          </a:xfrm>
          <a:custGeom>
            <a:avLst/>
            <a:gdLst>
              <a:gd name="connsiteX0" fmla="*/ 305917 w 4855463"/>
              <a:gd name="connsiteY0" fmla="*/ 0 h 4039043"/>
              <a:gd name="connsiteX1" fmla="*/ 4549547 w 4855463"/>
              <a:gd name="connsiteY1" fmla="*/ 0 h 4039043"/>
              <a:gd name="connsiteX2" fmla="*/ 4849249 w 4855463"/>
              <a:gd name="connsiteY2" fmla="*/ 244264 h 4039043"/>
              <a:gd name="connsiteX3" fmla="*/ 4855463 w 4855463"/>
              <a:gd name="connsiteY3" fmla="*/ 305907 h 4039043"/>
              <a:gd name="connsiteX4" fmla="*/ 4855463 w 4855463"/>
              <a:gd name="connsiteY4" fmla="*/ 3733136 h 4039043"/>
              <a:gd name="connsiteX5" fmla="*/ 4849249 w 4855463"/>
              <a:gd name="connsiteY5" fmla="*/ 3794779 h 4039043"/>
              <a:gd name="connsiteX6" fmla="*/ 4549547 w 4855463"/>
              <a:gd name="connsiteY6" fmla="*/ 4039043 h 4039043"/>
              <a:gd name="connsiteX7" fmla="*/ 305917 w 4855463"/>
              <a:gd name="connsiteY7" fmla="*/ 4039043 h 4039043"/>
              <a:gd name="connsiteX8" fmla="*/ 0 w 4855463"/>
              <a:gd name="connsiteY8" fmla="*/ 3733126 h 4039043"/>
              <a:gd name="connsiteX9" fmla="*/ 0 w 4855463"/>
              <a:gd name="connsiteY9" fmla="*/ 305917 h 4039043"/>
              <a:gd name="connsiteX10" fmla="*/ 305917 w 4855463"/>
              <a:gd name="connsiteY10" fmla="*/ 0 h 4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463" h="4039043">
                <a:moveTo>
                  <a:pt x="305917" y="0"/>
                </a:moveTo>
                <a:lnTo>
                  <a:pt x="4549547" y="0"/>
                </a:lnTo>
                <a:cubicBezTo>
                  <a:pt x="4697381" y="0"/>
                  <a:pt x="4820723" y="104863"/>
                  <a:pt x="4849249" y="244264"/>
                </a:cubicBezTo>
                <a:lnTo>
                  <a:pt x="4855463" y="305907"/>
                </a:lnTo>
                <a:lnTo>
                  <a:pt x="4855463" y="3733136"/>
                </a:lnTo>
                <a:lnTo>
                  <a:pt x="4849249" y="3794779"/>
                </a:lnTo>
                <a:cubicBezTo>
                  <a:pt x="4820723" y="3934180"/>
                  <a:pt x="4697381" y="4039043"/>
                  <a:pt x="4549547" y="4039043"/>
                </a:cubicBezTo>
                <a:lnTo>
                  <a:pt x="305917" y="4039043"/>
                </a:lnTo>
                <a:cubicBezTo>
                  <a:pt x="136964" y="4039043"/>
                  <a:pt x="0" y="3902079"/>
                  <a:pt x="0" y="3733126"/>
                </a:cubicBezTo>
                <a:lnTo>
                  <a:pt x="0" y="305917"/>
                </a:lnTo>
                <a:cubicBezTo>
                  <a:pt x="0" y="136964"/>
                  <a:pt x="136964" y="0"/>
                  <a:pt x="305917"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563594C-FF61-4FB6-A5E4-597CB7D69CB6}" type="datetime1">
              <a:rPr lang="en-US" smtClean="0"/>
              <a:t>10/17/2025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325550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14639E5C-EF58-65A1-C364-F58DE761581C}"/>
              </a:ext>
            </a:extLst>
          </p:cNvPr>
          <p:cNvSpPr>
            <a:spLocks noGrp="1"/>
          </p:cNvSpPr>
          <p:nvPr>
            <p:ph type="pic" sz="quarter" idx="13"/>
          </p:nvPr>
        </p:nvSpPr>
        <p:spPr>
          <a:xfrm>
            <a:off x="510075" y="2293494"/>
            <a:ext cx="3666744" cy="4039044"/>
          </a:xfrm>
          <a:custGeom>
            <a:avLst/>
            <a:gdLst>
              <a:gd name="connsiteX0" fmla="*/ 292716 w 3666744"/>
              <a:gd name="connsiteY0" fmla="*/ 0 h 4039044"/>
              <a:gd name="connsiteX1" fmla="*/ 3374028 w 3666744"/>
              <a:gd name="connsiteY1" fmla="*/ 0 h 4039044"/>
              <a:gd name="connsiteX2" fmla="*/ 3666744 w 3666744"/>
              <a:gd name="connsiteY2" fmla="*/ 292716 h 4039044"/>
              <a:gd name="connsiteX3" fmla="*/ 3666744 w 3666744"/>
              <a:gd name="connsiteY3" fmla="*/ 3746328 h 4039044"/>
              <a:gd name="connsiteX4" fmla="*/ 3374028 w 3666744"/>
              <a:gd name="connsiteY4" fmla="*/ 4039044 h 4039044"/>
              <a:gd name="connsiteX5" fmla="*/ 292716 w 3666744"/>
              <a:gd name="connsiteY5" fmla="*/ 4039044 h 4039044"/>
              <a:gd name="connsiteX6" fmla="*/ 0 w 3666744"/>
              <a:gd name="connsiteY6" fmla="*/ 3746328 h 4039044"/>
              <a:gd name="connsiteX7" fmla="*/ 0 w 3666744"/>
              <a:gd name="connsiteY7" fmla="*/ 292716 h 4039044"/>
              <a:gd name="connsiteX8" fmla="*/ 292716 w 3666744"/>
              <a:gd name="connsiteY8" fmla="*/ 0 h 403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6744" h="4039044">
                <a:moveTo>
                  <a:pt x="292716" y="0"/>
                </a:moveTo>
                <a:lnTo>
                  <a:pt x="3374028" y="0"/>
                </a:lnTo>
                <a:cubicBezTo>
                  <a:pt x="3535691" y="0"/>
                  <a:pt x="3666744" y="131053"/>
                  <a:pt x="3666744" y="292716"/>
                </a:cubicBezTo>
                <a:lnTo>
                  <a:pt x="3666744" y="3746328"/>
                </a:lnTo>
                <a:cubicBezTo>
                  <a:pt x="3666744" y="3907991"/>
                  <a:pt x="3535691" y="4039044"/>
                  <a:pt x="3374028" y="4039044"/>
                </a:cubicBezTo>
                <a:lnTo>
                  <a:pt x="292716" y="4039044"/>
                </a:lnTo>
                <a:cubicBezTo>
                  <a:pt x="131053" y="4039044"/>
                  <a:pt x="0" y="3907991"/>
                  <a:pt x="0" y="3746328"/>
                </a:cubicBezTo>
                <a:lnTo>
                  <a:pt x="0" y="292716"/>
                </a:lnTo>
                <a:cubicBezTo>
                  <a:pt x="0" y="131053"/>
                  <a:pt x="131053" y="0"/>
                  <a:pt x="2927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9D205C6-AA77-4A66-BB27-EE68DDD0D193}" type="datetime1">
              <a:rPr lang="en-US" smtClean="0"/>
              <a:t>10/17/2025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006367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Number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64F05DF3-EEC7-45DF-A943-3E12702079E5}" type="datetime1">
              <a:rPr lang="en-US" smtClean="0"/>
              <a:t>10/17/2025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5" y="4989044"/>
            <a:ext cx="11201399" cy="1225296"/>
          </a:xfrm>
        </p:spPr>
        <p:txBody>
          <a:bodyPr>
            <a:normAutofit/>
          </a:bodyPr>
          <a:lstStyle>
            <a:lvl1pPr marL="0" indent="0" algn="ctr">
              <a:buNone/>
              <a:defRPr sz="2400">
                <a:solidFill>
                  <a:schemeClr val="tx2">
                    <a:lumMod val="90000"/>
                    <a:lumOff val="10000"/>
                  </a:schemeClr>
                </a:solidFill>
              </a:defRPr>
            </a:lvl1pPr>
            <a:lvl2pPr marL="228600" indent="0" algn="ctr">
              <a:buNone/>
              <a:defRPr sz="2000">
                <a:solidFill>
                  <a:schemeClr val="tx2">
                    <a:lumMod val="90000"/>
                    <a:lumOff val="10000"/>
                  </a:schemeClr>
                </a:solidFill>
              </a:defRPr>
            </a:lvl2pPr>
            <a:lvl3pPr marL="457200" indent="0" algn="ctr">
              <a:buNone/>
              <a:defRPr sz="1800">
                <a:solidFill>
                  <a:schemeClr val="tx2">
                    <a:lumMod val="90000"/>
                    <a:lumOff val="10000"/>
                  </a:schemeClr>
                </a:solidFill>
              </a:defRPr>
            </a:lvl3pPr>
            <a:lvl4pPr marL="685800" indent="0" algn="ctr">
              <a:buNone/>
              <a:defRPr sz="1600">
                <a:solidFill>
                  <a:schemeClr val="tx2">
                    <a:lumMod val="90000"/>
                    <a:lumOff val="10000"/>
                  </a:schemeClr>
                </a:solidFill>
              </a:defRPr>
            </a:lvl4pPr>
            <a:lvl5pPr marL="914400" indent="0" algn="ctr">
              <a:buNone/>
              <a:defRPr sz="14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4239120"/>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4F39EAFF-A363-4554-A2A5-F61FABD0CE04}" type="datetime1">
              <a:rPr lang="en-US" smtClean="0"/>
              <a:t>10/17/2025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6" y="4989044"/>
            <a:ext cx="11201400" cy="1225296"/>
          </a:xfrm>
        </p:spPr>
        <p:txBody>
          <a:bodyPr>
            <a:normAutofit/>
          </a:bodyPr>
          <a:lstStyle>
            <a:lvl1pPr marL="0" indent="0" algn="ctr">
              <a:buNone/>
              <a:defRPr sz="2800"/>
            </a:lvl1pPr>
            <a:lvl2pPr marL="228600" indent="0" algn="ctr">
              <a:buNone/>
              <a:defRPr sz="2400"/>
            </a:lvl2pPr>
            <a:lvl3pPr marL="457200" indent="0" algn="ctr">
              <a:buNone/>
              <a:defRPr sz="2000"/>
            </a:lvl3pPr>
            <a:lvl4pPr marL="685800" indent="0" algn="ctr">
              <a:buNone/>
              <a:defRPr sz="1800"/>
            </a:lvl4pPr>
            <a:lvl5pPr marL="914400" indent="0" algn="ctr">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6745465"/>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29768" y="603504"/>
            <a:ext cx="11201400" cy="4206240"/>
          </a:xfrm>
        </p:spPr>
        <p:txBody>
          <a:bodyPr>
            <a:normAutofit/>
          </a:bodyPr>
          <a:lstStyle>
            <a:lvl1pPr algn="l">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90F47950-0717-4110-9557-F08D8A545BF8}" type="datetime1">
              <a:rPr lang="en-US" smtClean="0"/>
              <a:t>10/17/2025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29768" y="4809744"/>
            <a:ext cx="5897880" cy="1353312"/>
          </a:xfrm>
        </p:spPr>
        <p:txBody>
          <a:bodyPr>
            <a:normAutofit/>
          </a:bodyPr>
          <a:lstStyle>
            <a:lvl1pPr marL="0" indent="0" algn="l">
              <a:buNone/>
              <a:defRPr sz="2800">
                <a:solidFill>
                  <a:schemeClr val="tx2">
                    <a:lumMod val="90000"/>
                    <a:lumOff val="10000"/>
                  </a:schemeClr>
                </a:solidFill>
              </a:defRPr>
            </a:lvl1pPr>
            <a:lvl2pPr marL="228600" indent="0" algn="l">
              <a:buNone/>
              <a:defRPr sz="2400">
                <a:solidFill>
                  <a:schemeClr val="tx2">
                    <a:lumMod val="90000"/>
                    <a:lumOff val="10000"/>
                  </a:schemeClr>
                </a:solidFill>
              </a:defRPr>
            </a:lvl2pPr>
            <a:lvl3pPr marL="457200" indent="0" algn="l">
              <a:buNone/>
              <a:defRPr sz="2000">
                <a:solidFill>
                  <a:schemeClr val="tx2">
                    <a:lumMod val="90000"/>
                    <a:lumOff val="10000"/>
                  </a:schemeClr>
                </a:solidFill>
              </a:defRPr>
            </a:lvl3pPr>
            <a:lvl4pPr marL="685800" indent="0" algn="l">
              <a:buNone/>
              <a:defRPr sz="1800">
                <a:solidFill>
                  <a:schemeClr val="tx2">
                    <a:lumMod val="90000"/>
                    <a:lumOff val="10000"/>
                  </a:schemeClr>
                </a:solidFill>
              </a:defRPr>
            </a:lvl4pPr>
            <a:lvl5pPr marL="914400" indent="0" algn="l">
              <a:buNone/>
              <a:defRPr sz="16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80740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t">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F9A648C8-0436-6FAF-8B52-BA15EFB5F90C}"/>
              </a:ext>
            </a:extLst>
          </p:cNvPr>
          <p:cNvSpPr>
            <a:spLocks noGrp="1"/>
          </p:cNvSpPr>
          <p:nvPr>
            <p:ph type="pic" sz="quarter" idx="13"/>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A94E042F-6826-4E41-A6B0-8BF606E4151E}" type="datetime1">
              <a:rPr lang="en-US" smtClean="0"/>
              <a:t>10/17/2025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7009223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B911F94A-833D-4D19-8ACB-52DAEF08569A}" type="datetime1">
              <a:rPr lang="en-US" smtClean="0"/>
              <a:t>10/17/2025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75417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823376"/>
            <a:ext cx="9198864" cy="2875175"/>
          </a:xfrm>
        </p:spPr>
        <p:txBody>
          <a:bodyPr anchor="ctr">
            <a:normAutofit/>
          </a:bodyPr>
          <a:lstStyle>
            <a:lvl1pPr>
              <a:defRPr sz="44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350C3A70-5484-4418-A739-7B973E09E7E8}" type="datetime1">
              <a:rPr lang="en-US" smtClean="0"/>
              <a:t>10/17/2025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276088"/>
            <a:ext cx="9198864" cy="466344"/>
          </a:xfrm>
        </p:spPr>
        <p:txBody>
          <a:bodyPr>
            <a:normAutofit/>
          </a:bodyPr>
          <a:lstStyle>
            <a:lvl1pPr marL="0" indent="0">
              <a:buNone/>
              <a:defRPr sz="2200" b="1">
                <a:solidFill>
                  <a:schemeClr val="tx2">
                    <a:lumMod val="75000"/>
                    <a:lumOff val="25000"/>
                  </a:schemeClr>
                </a:solidFill>
              </a:defRPr>
            </a:lvl1pPr>
            <a:lvl2pPr marL="228600" indent="0">
              <a:buNone/>
              <a:defRPr sz="2000" b="1">
                <a:solidFill>
                  <a:schemeClr val="tx2">
                    <a:lumMod val="75000"/>
                    <a:lumOff val="25000"/>
                  </a:schemeClr>
                </a:solidFill>
              </a:defRPr>
            </a:lvl2pPr>
            <a:lvl3pPr marL="457200" indent="0">
              <a:buNone/>
              <a:defRPr sz="1800" b="1">
                <a:solidFill>
                  <a:schemeClr val="tx2">
                    <a:lumMod val="75000"/>
                    <a:lumOff val="25000"/>
                  </a:schemeClr>
                </a:solidFill>
              </a:defRPr>
            </a:lvl3pPr>
            <a:lvl4pPr marL="685800" indent="0">
              <a:buNone/>
              <a:defRPr sz="1600" b="1">
                <a:solidFill>
                  <a:schemeClr val="tx2">
                    <a:lumMod val="75000"/>
                    <a:lumOff val="25000"/>
                  </a:schemeClr>
                </a:solidFill>
              </a:defRPr>
            </a:lvl4pPr>
            <a:lvl5pPr marL="914400" indent="0">
              <a:buNone/>
              <a:defRPr sz="1400" b="1">
                <a:solidFill>
                  <a:schemeClr val="tx2">
                    <a:lumMod val="75000"/>
                    <a:lumOff val="25000"/>
                  </a:schemeClr>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44066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4A9563B-AAD5-FEB6-A529-82D8BF95E524}"/>
              </a:ext>
            </a:extLst>
          </p:cNvPr>
          <p:cNvSpPr/>
          <p:nvPr userDrawn="1"/>
        </p:nvSpPr>
        <p:spPr>
          <a:xfrm>
            <a:off x="806386" y="760151"/>
            <a:ext cx="10579222" cy="5337698"/>
          </a:xfrm>
          <a:prstGeom prst="roundRect">
            <a:avLst>
              <a:gd name="adj" fmla="val 6093"/>
            </a:avLst>
          </a:pr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2092751"/>
            <a:ext cx="8695944" cy="2128102"/>
          </a:xfrm>
        </p:spPr>
        <p:txBody>
          <a:bodyPr anchor="ctr">
            <a:normAutofit/>
          </a:bodyPr>
          <a:lstStyle>
            <a:lvl1pPr>
              <a:lnSpc>
                <a:spcPct val="100000"/>
              </a:lnSpc>
              <a:defRPr sz="38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23A9960C-742D-4508-821A-E36FD033CDBF}" type="datetime1">
              <a:rPr lang="en-US" smtClean="0"/>
              <a:t>10/17/2025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5120640"/>
            <a:ext cx="8695944" cy="621792"/>
          </a:xfrm>
        </p:spPr>
        <p:txBody>
          <a:bodyPr vert="horz" lIns="91440" tIns="45720" rIns="91440" bIns="45720" rtlCol="0" anchor="ctr">
            <a:normAutofit/>
          </a:bodyPr>
          <a:lstStyle>
            <a:lvl1pPr marL="0" indent="0">
              <a:buNone/>
              <a:defRPr lang="en-US" b="1" dirty="0"/>
            </a:lvl1pPr>
            <a:lvl2pPr marL="228600" indent="0">
              <a:buNone/>
              <a:defRPr lang="en-US" b="1" dirty="0"/>
            </a:lvl2pPr>
            <a:lvl3pPr marL="457200" indent="0">
              <a:buNone/>
              <a:defRPr lang="en-US" b="1" dirty="0"/>
            </a:lvl3pPr>
            <a:lvl4pPr marL="685800" indent="0">
              <a:buNone/>
              <a:defRPr lang="en-US" b="1" dirty="0"/>
            </a:lvl4pPr>
            <a:lvl5pPr marL="914400" indent="0">
              <a:buNone/>
              <a:defRPr lang="en-US" b="1"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7494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9619488" cy="4526280"/>
          </a:xfrm>
        </p:spPr>
        <p:txBody>
          <a:bodyPr anchor="ctr">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B7E0D0A5-9A76-413F-B8E0-5A45841D7E46}" type="datetime1">
              <a:rPr lang="en-US" smtClean="0"/>
              <a:t>10/17/2025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4921831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1179576"/>
            <a:ext cx="9317736" cy="3785616"/>
          </a:xfrm>
        </p:spPr>
        <p:txBody>
          <a:bodyPr anchor="b">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ED0AF003-CBE1-47D7-BB91-14D8E3A57039}" type="datetime1">
              <a:rPr lang="en-US" smtClean="0"/>
              <a:t>10/17/2025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7463809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430213" y="2020825"/>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381750" y="2020824"/>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8FEEC48-96C8-40C8-BC32-68BFC261013A}" type="datetime1">
              <a:rPr lang="en-US" smtClean="0"/>
              <a:t>10/17/2025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725234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430213" y="2020888"/>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E7079F91-8FDB-4AB3-84FB-6B8E68AF702B}" type="datetime1">
              <a:rPr lang="en-US" smtClean="0"/>
              <a:t>10/17/2025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455521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0061D436-D43A-4662-BADB-33E2F793B997}" type="datetime1">
              <a:rPr lang="en-US" smtClean="0"/>
              <a:t>10/17/2025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499674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21DC9DBE-31FF-4D71-B719-92EBAC3193CE}" type="datetime1">
              <a:rPr lang="en-US" smtClean="0"/>
              <a:t>10/17/2025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279259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6"/>
            <a:ext cx="3595634" cy="1757505"/>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62F576B-5432-44C5-AE72-B8C78722FE99}" type="datetime1">
              <a:rPr lang="en-US" smtClean="0"/>
              <a:t>10/17/2025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41104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5591348"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srcRect/>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3E408205-B154-4943-AEBC-86E16421E5DB}" type="datetime1">
              <a:rPr lang="en-US" smtClean="0"/>
              <a:t>10/17/2025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7855567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ADACA751-BBB2-3E33-EA6C-54B4A7F6842B}"/>
              </a:ext>
            </a:extLst>
          </p:cNvPr>
          <p:cNvSpPr>
            <a:spLocks noGrp="1"/>
          </p:cNvSpPr>
          <p:nvPr>
            <p:ph type="pic" idx="1"/>
          </p:nvPr>
        </p:nvSpPr>
        <p:spPr>
          <a:xfrm>
            <a:off x="5063319" y="342901"/>
            <a:ext cx="6785782" cy="6172198"/>
          </a:xfrm>
          <a:custGeom>
            <a:avLst/>
            <a:gdLst>
              <a:gd name="connsiteX0" fmla="*/ 264355 w 6785782"/>
              <a:gd name="connsiteY0" fmla="*/ 0 h 6172198"/>
              <a:gd name="connsiteX1" fmla="*/ 6521427 w 6785782"/>
              <a:gd name="connsiteY1" fmla="*/ 0 h 6172198"/>
              <a:gd name="connsiteX2" fmla="*/ 6785782 w 6785782"/>
              <a:gd name="connsiteY2" fmla="*/ 264355 h 6172198"/>
              <a:gd name="connsiteX3" fmla="*/ 6785782 w 6785782"/>
              <a:gd name="connsiteY3" fmla="*/ 5907843 h 6172198"/>
              <a:gd name="connsiteX4" fmla="*/ 6521427 w 6785782"/>
              <a:gd name="connsiteY4" fmla="*/ 6172198 h 6172198"/>
              <a:gd name="connsiteX5" fmla="*/ 264355 w 6785782"/>
              <a:gd name="connsiteY5" fmla="*/ 6172198 h 6172198"/>
              <a:gd name="connsiteX6" fmla="*/ 0 w 6785782"/>
              <a:gd name="connsiteY6" fmla="*/ 5907843 h 6172198"/>
              <a:gd name="connsiteX7" fmla="*/ 0 w 6785782"/>
              <a:gd name="connsiteY7" fmla="*/ 264355 h 6172198"/>
              <a:gd name="connsiteX8" fmla="*/ 264355 w 6785782"/>
              <a:gd name="connsiteY8" fmla="*/ 0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782" h="6172198">
                <a:moveTo>
                  <a:pt x="264355" y="0"/>
                </a:moveTo>
                <a:lnTo>
                  <a:pt x="6521427" y="0"/>
                </a:lnTo>
                <a:cubicBezTo>
                  <a:pt x="6667426" y="0"/>
                  <a:pt x="6785782" y="118356"/>
                  <a:pt x="6785782" y="264355"/>
                </a:cubicBezTo>
                <a:lnTo>
                  <a:pt x="6785782" y="5907843"/>
                </a:lnTo>
                <a:cubicBezTo>
                  <a:pt x="6785782" y="6053842"/>
                  <a:pt x="6667426" y="6172198"/>
                  <a:pt x="6521427" y="6172198"/>
                </a:cubicBezTo>
                <a:lnTo>
                  <a:pt x="264355" y="6172198"/>
                </a:lnTo>
                <a:cubicBezTo>
                  <a:pt x="118356" y="6172198"/>
                  <a:pt x="0" y="6053842"/>
                  <a:pt x="0" y="5907843"/>
                </a:cubicBezTo>
                <a:lnTo>
                  <a:pt x="0" y="264355"/>
                </a:lnTo>
                <a:cubicBezTo>
                  <a:pt x="0" y="118356"/>
                  <a:pt x="118356" y="0"/>
                  <a:pt x="264355" y="0"/>
                </a:cubicBezTo>
                <a:close/>
              </a:path>
            </a:pathLst>
          </a:custGeom>
          <a:blipFill>
            <a:blip r:embed="rId2"/>
            <a:stretch>
              <a:fillRect/>
            </a:stretch>
          </a:blipFill>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4366CE1-0051-42BD-BBD3-CB4EC65FC51D}" type="datetime1">
              <a:rPr lang="en-US" smtClean="0"/>
              <a:t>10/17/2025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068272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Autofit/>
          </a:bodyPr>
          <a:lstStyle>
            <a:lvl1pPr>
              <a:defRPr sz="80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D404B75-5BA7-423E-A6AE-B3781CB72AA9}" type="datetime1">
              <a:rPr lang="en-US" smtClean="0"/>
              <a:t>10/17/2025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67079608"/>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7370064"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7370064" cy="22311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FC1F7B-2472-4057-932A-A13696216B5F}" type="datetime1">
              <a:rPr lang="en-US" smtClean="0"/>
              <a:t>10/17/2025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5113984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D144122-2A67-493C-895E-2682608B0F6A}" type="datetime1">
              <a:rPr lang="en-US" smtClean="0"/>
              <a:t>10/17/2025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
        <p:nvSpPr>
          <p:cNvPr id="11" name="Picture Placeholder 6">
            <a:extLst>
              <a:ext uri="{FF2B5EF4-FFF2-40B4-BE49-F238E27FC236}">
                <a16:creationId xmlns:a16="http://schemas.microsoft.com/office/drawing/2014/main" id="{8F28510C-0939-D915-FCC8-7D8AD4475782}"/>
              </a:ext>
            </a:extLst>
          </p:cNvPr>
          <p:cNvSpPr>
            <a:spLocks noGrp="1"/>
          </p:cNvSpPr>
          <p:nvPr>
            <p:ph type="pic" sz="quarter" idx="13"/>
          </p:nvPr>
        </p:nvSpPr>
        <p:spPr>
          <a:xfrm>
            <a:off x="6517247" y="342900"/>
            <a:ext cx="5334000" cy="6172200"/>
          </a:xfrm>
          <a:custGeom>
            <a:avLst/>
            <a:gdLst>
              <a:gd name="connsiteX0" fmla="*/ 305905 w 5334000"/>
              <a:gd name="connsiteY0" fmla="*/ 0 h 6172200"/>
              <a:gd name="connsiteX1" fmla="*/ 5028095 w 5334000"/>
              <a:gd name="connsiteY1" fmla="*/ 0 h 6172200"/>
              <a:gd name="connsiteX2" fmla="*/ 5334000 w 5334000"/>
              <a:gd name="connsiteY2" fmla="*/ 305905 h 6172200"/>
              <a:gd name="connsiteX3" fmla="*/ 5334000 w 5334000"/>
              <a:gd name="connsiteY3" fmla="*/ 5866295 h 6172200"/>
              <a:gd name="connsiteX4" fmla="*/ 5028095 w 5334000"/>
              <a:gd name="connsiteY4" fmla="*/ 6172200 h 6172200"/>
              <a:gd name="connsiteX5" fmla="*/ 305905 w 5334000"/>
              <a:gd name="connsiteY5" fmla="*/ 6172200 h 6172200"/>
              <a:gd name="connsiteX6" fmla="*/ 0 w 5334000"/>
              <a:gd name="connsiteY6" fmla="*/ 5866295 h 6172200"/>
              <a:gd name="connsiteX7" fmla="*/ 0 w 5334000"/>
              <a:gd name="connsiteY7" fmla="*/ 305905 h 6172200"/>
              <a:gd name="connsiteX8" fmla="*/ 305905 w 53340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0" h="6172200">
                <a:moveTo>
                  <a:pt x="305905" y="0"/>
                </a:moveTo>
                <a:lnTo>
                  <a:pt x="5028095" y="0"/>
                </a:lnTo>
                <a:cubicBezTo>
                  <a:pt x="5197042" y="0"/>
                  <a:pt x="5334000" y="136958"/>
                  <a:pt x="5334000" y="305905"/>
                </a:cubicBezTo>
                <a:lnTo>
                  <a:pt x="5334000" y="5866295"/>
                </a:lnTo>
                <a:cubicBezTo>
                  <a:pt x="5334000" y="6035242"/>
                  <a:pt x="5197042" y="6172200"/>
                  <a:pt x="5028095" y="6172200"/>
                </a:cubicBezTo>
                <a:lnTo>
                  <a:pt x="305905" y="6172200"/>
                </a:lnTo>
                <a:cubicBezTo>
                  <a:pt x="136958" y="6172200"/>
                  <a:pt x="0" y="6035242"/>
                  <a:pt x="0" y="5866295"/>
                </a:cubicBezTo>
                <a:lnTo>
                  <a:pt x="0" y="305905"/>
                </a:lnTo>
                <a:cubicBezTo>
                  <a:pt x="0" y="136958"/>
                  <a:pt x="136958" y="0"/>
                  <a:pt x="305905" y="0"/>
                </a:cubicBezTo>
                <a:close/>
              </a:path>
            </a:pathLst>
          </a:custGeom>
          <a:blipFill>
            <a:blip r:embed="rId2"/>
            <a:stretch>
              <a:fillRect/>
            </a:stretch>
          </a:blipFill>
        </p:spPr>
        <p:txBody>
          <a:bodyPr wrap="square">
            <a:noAutofit/>
          </a:bodyPr>
          <a:lstStyle/>
          <a:p>
            <a:endParaRPr lang="en-US" dirty="0"/>
          </a:p>
        </p:txBody>
      </p:sp>
    </p:spTree>
    <p:extLst>
      <p:ext uri="{BB962C8B-B14F-4D97-AF65-F5344CB8AC3E}">
        <p14:creationId xmlns:p14="http://schemas.microsoft.com/office/powerpoint/2010/main" val="19967246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347472"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486A74E5-A9C0-4E5C-851E-13F6D920EA1A}" type="datetime1">
              <a:rPr lang="en-US" smtClean="0"/>
              <a:t>10/17/2025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7333097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userDrawn="1"/>
        </p:nvSpPr>
        <p:spPr>
          <a:xfrm>
            <a:off x="0" y="0"/>
            <a:ext cx="12192000" cy="685800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3188DBF3-F598-4A31-8E9B-511F7F0D5E47}" type="datetime1">
              <a:rPr lang="en-US" smtClean="0"/>
              <a:t>10/17/2025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1337175494"/>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bg1"/>
                </a:solidFill>
              </a:defRPr>
            </a:lvl1pPr>
          </a:lstStyle>
          <a:p>
            <a:fld id="{3188DBF3-F598-4A31-8E9B-511F7F0D5E47}" type="datetime1">
              <a:rPr lang="en-US" smtClean="0"/>
              <a:pPr/>
              <a:t>10/17/2025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bg1"/>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2574951760"/>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oleObject" Target="../embeddings/oleObject1.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59ACC125-6C5F-141F-6FB5-09C6154B14C5}"/>
              </a:ext>
            </a:extLst>
          </p:cNvPr>
          <p:cNvGraphicFramePr>
            <a:graphicFrameLocks noChangeAspect="1"/>
          </p:cNvGraphicFramePr>
          <p:nvPr userDrawn="1">
            <p:custDataLst>
              <p:tags r:id="rId54"/>
            </p:custDataLst>
            <p:extLst>
              <p:ext uri="{D42A27DB-BD31-4B8C-83A1-F6EECF244321}">
                <p14:modId xmlns:p14="http://schemas.microsoft.com/office/powerpoint/2010/main" val="21390993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5" imgW="908" imgH="912" progId="TCLayout.ActiveDocument.1">
                  <p:embed/>
                </p:oleObj>
              </mc:Choice>
              <mc:Fallback>
                <p:oleObj name="think-cell Slide" r:id="rId55" imgW="908" imgH="912" progId="TCLayout.ActiveDocument.1">
                  <p:embed/>
                  <p:pic>
                    <p:nvPicPr>
                      <p:cNvPr id="0" name=""/>
                      <p:cNvPicPr/>
                      <p:nvPr/>
                    </p:nvPicPr>
                    <p:blipFill>
                      <a:blip r:embed="rId56"/>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519672"/>
            <a:ext cx="2843784" cy="338328"/>
          </a:xfrm>
          <a:prstGeom prst="rect">
            <a:avLst/>
          </a:prstGeom>
        </p:spPr>
        <p:txBody>
          <a:bodyPr vert="horz" lIns="91440" tIns="45720" rIns="91440" bIns="45720" rtlCol="0" anchor="ctr"/>
          <a:lstStyle>
            <a:lvl1pPr algn="l">
              <a:defRPr sz="800">
                <a:solidFill>
                  <a:schemeClr val="tx1"/>
                </a:solidFill>
              </a:defRPr>
            </a:lvl1pPr>
          </a:lstStyle>
          <a:p>
            <a:fld id="{8A7B9ABC-2BDA-432C-8D53-84813DB6E36F}" type="datetime1">
              <a:rPr lang="en-US" smtClean="0"/>
              <a:t>10/17/2025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60536" y="6519672"/>
            <a:ext cx="2642616" cy="338328"/>
          </a:xfrm>
          <a:prstGeom prst="rect">
            <a:avLst/>
          </a:prstGeom>
        </p:spPr>
        <p:txBody>
          <a:bodyPr vert="horz" lIns="91440" tIns="45720" rIns="91440" bIns="45720" rtlCol="0" anchor="ctr"/>
          <a:lstStyle>
            <a:lvl1pPr algn="r">
              <a:defRPr sz="8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75720" y="6519672"/>
            <a:ext cx="457200" cy="338328"/>
          </a:xfrm>
          <a:prstGeom prst="rect">
            <a:avLst/>
          </a:prstGeom>
        </p:spPr>
        <p:txBody>
          <a:bodyPr vert="horz" lIns="91440" tIns="45720" rIns="91440" bIns="45720" rtlCol="0" anchor="ctr"/>
          <a:lstStyle>
            <a:lvl1pPr algn="r">
              <a:defRPr sz="800">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010919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hf sldNum="0"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0.xml"/><Relationship Id="rId1" Type="http://schemas.openxmlformats.org/officeDocument/2006/relationships/tags" Target="../tags/tag3.xml"/><Relationship Id="rId6" Type="http://schemas.openxmlformats.org/officeDocument/2006/relationships/image" Target="../media/image15.jpeg"/><Relationship Id="rId5" Type="http://schemas.openxmlformats.org/officeDocument/2006/relationships/image" Target="../media/image1.emf"/><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0.xml"/><Relationship Id="rId1" Type="http://schemas.openxmlformats.org/officeDocument/2006/relationships/tags" Target="../tags/tag4.xml"/><Relationship Id="rId6" Type="http://schemas.openxmlformats.org/officeDocument/2006/relationships/image" Target="../media/image17.jpeg"/><Relationship Id="rId5" Type="http://schemas.openxmlformats.org/officeDocument/2006/relationships/image" Target="../media/image1.emf"/><Relationship Id="rId4" Type="http://schemas.openxmlformats.org/officeDocument/2006/relationships/oleObject" Target="../embeddings/oleObject4.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0.xml"/><Relationship Id="rId1" Type="http://schemas.openxmlformats.org/officeDocument/2006/relationships/tags" Target="../tags/tag5.xml"/><Relationship Id="rId6" Type="http://schemas.openxmlformats.org/officeDocument/2006/relationships/image" Target="../media/image20.jpeg"/><Relationship Id="rId5" Type="http://schemas.openxmlformats.org/officeDocument/2006/relationships/image" Target="../media/image1.emf"/><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0.xml"/><Relationship Id="rId1" Type="http://schemas.openxmlformats.org/officeDocument/2006/relationships/tags" Target="../tags/tag6.xml"/><Relationship Id="rId6" Type="http://schemas.openxmlformats.org/officeDocument/2006/relationships/image" Target="../media/image21.jpeg"/><Relationship Id="rId5" Type="http://schemas.openxmlformats.org/officeDocument/2006/relationships/image" Target="../media/image1.emf"/><Relationship Id="rId4" Type="http://schemas.openxmlformats.org/officeDocument/2006/relationships/oleObject" Target="../embeddings/oleObject6.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5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7.xml"/><Relationship Id="rId5" Type="http://schemas.openxmlformats.org/officeDocument/2006/relationships/image" Target="../media/image1.emf"/><Relationship Id="rId4" Type="http://schemas.openxmlformats.org/officeDocument/2006/relationships/oleObject" Target="../embeddings/oleObject7.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0.xml"/><Relationship Id="rId1" Type="http://schemas.openxmlformats.org/officeDocument/2006/relationships/tags" Target="../tags/tag2.xml"/><Relationship Id="rId6" Type="http://schemas.openxmlformats.org/officeDocument/2006/relationships/image" Target="../media/image12.jpeg"/><Relationship Id="rId5" Type="http://schemas.openxmlformats.org/officeDocument/2006/relationships/image" Target="../media/image1.emf"/><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1D39-AA5A-9ED2-1A55-553321A89D3F}"/>
              </a:ext>
            </a:extLst>
          </p:cNvPr>
          <p:cNvSpPr>
            <a:spLocks noGrp="1"/>
          </p:cNvSpPr>
          <p:nvPr>
            <p:ph type="ctrTitle"/>
          </p:nvPr>
        </p:nvSpPr>
        <p:spPr>
          <a:xfrm>
            <a:off x="429768" y="438912"/>
            <a:ext cx="9317736" cy="4453128"/>
          </a:xfrm>
        </p:spPr>
        <p:txBody>
          <a:bodyPr anchor="t">
            <a:normAutofit/>
          </a:bodyPr>
          <a:lstStyle/>
          <a:p>
            <a:r>
              <a:rPr lang="en-GB" sz="6000"/>
              <a:t>The Essence of Sowing the Seeds of Buddhahood: Esho Funi and Nichiren Buddhism</a:t>
            </a:r>
          </a:p>
        </p:txBody>
      </p:sp>
      <p:sp>
        <p:nvSpPr>
          <p:cNvPr id="3" name="Subtitle 2">
            <a:extLst>
              <a:ext uri="{FF2B5EF4-FFF2-40B4-BE49-F238E27FC236}">
                <a16:creationId xmlns:a16="http://schemas.microsoft.com/office/drawing/2014/main" id="{FFCEC24D-EA39-BF85-1167-E24CF9A74406}"/>
              </a:ext>
            </a:extLst>
          </p:cNvPr>
          <p:cNvSpPr>
            <a:spLocks noGrp="1"/>
          </p:cNvSpPr>
          <p:nvPr>
            <p:ph type="subTitle" idx="1"/>
          </p:nvPr>
        </p:nvSpPr>
        <p:spPr>
          <a:xfrm>
            <a:off x="429768" y="4965192"/>
            <a:ext cx="5431536" cy="1289304"/>
          </a:xfrm>
        </p:spPr>
        <p:txBody>
          <a:bodyPr anchor="b">
            <a:normAutofit/>
          </a:bodyPr>
          <a:lstStyle/>
          <a:p>
            <a:r>
              <a:rPr lang="en-GB"/>
              <a:t>Understanding core principles and practical teachings in Buddhism</a:t>
            </a:r>
          </a:p>
        </p:txBody>
      </p:sp>
    </p:spTree>
    <p:extLst>
      <p:ext uri="{BB962C8B-B14F-4D97-AF65-F5344CB8AC3E}">
        <p14:creationId xmlns:p14="http://schemas.microsoft.com/office/powerpoint/2010/main" val="119106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grpId="1" nodeType="withEffect">
                                  <p:stCondLst>
                                    <p:cond delay="250"/>
                                  </p:stCondLst>
                                  <p:iterate type="wd">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F5CAF69C-2452-6E45-54C7-829700EEEA07}"/>
              </a:ext>
            </a:extLst>
          </p:cNvPr>
          <p:cNvGraphicFramePr>
            <a:graphicFrameLocks noChangeAspect="1"/>
          </p:cNvGraphicFramePr>
          <p:nvPr>
            <p:custDataLst>
              <p:tags r:id="rId1"/>
            </p:custDataLst>
            <p:extLst>
              <p:ext uri="{D42A27DB-BD31-4B8C-83A1-F6EECF244321}">
                <p14:modId xmlns:p14="http://schemas.microsoft.com/office/powerpoint/2010/main" val="42273010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908" imgH="912" progId="TCLayout.ActiveDocument.1">
                  <p:embed/>
                </p:oleObj>
              </mc:Choice>
              <mc:Fallback>
                <p:oleObj name="think-cell Slide" r:id="rId4" imgW="908" imgH="912"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988FD0E-7D00-3304-9CBB-52D59D4747D2}"/>
              </a:ext>
            </a:extLst>
          </p:cNvPr>
          <p:cNvSpPr>
            <a:spLocks noGrp="1"/>
          </p:cNvSpPr>
          <p:nvPr>
            <p:ph type="title"/>
          </p:nvPr>
        </p:nvSpPr>
        <p:spPr>
          <a:xfrm>
            <a:off x="8029575" y="292894"/>
            <a:ext cx="3273552" cy="1947672"/>
          </a:xfrm>
        </p:spPr>
        <p:txBody>
          <a:bodyPr vert="horz" lIns="91440" tIns="45720" rIns="91440" bIns="45720" rtlCol="0" anchor="b">
            <a:normAutofit/>
          </a:bodyPr>
          <a:lstStyle/>
          <a:p>
            <a:r>
              <a:rPr lang="en-US" sz="2700" b="0" kern="1200" dirty="0">
                <a:latin typeface="+mj-lt"/>
                <a:ea typeface="+mj-ea"/>
                <a:cs typeface="+mj-cs"/>
              </a:rPr>
              <a:t>Sharing Buddhism with sincerity and planting seeds of hope</a:t>
            </a:r>
          </a:p>
        </p:txBody>
      </p:sp>
      <p:pic>
        <p:nvPicPr>
          <p:cNvPr id="4" name="Content Placeholder 3" descr="A woman out in nature, connecting, grounding to self.">
            <a:extLst>
              <a:ext uri="{FF2B5EF4-FFF2-40B4-BE49-F238E27FC236}">
                <a16:creationId xmlns:a16="http://schemas.microsoft.com/office/drawing/2014/main" id="{EC4C3446-29EF-4807-8732-850E2708C7B0}"/>
              </a:ext>
            </a:extLst>
          </p:cNvPr>
          <p:cNvPicPr>
            <a:picLocks noGrp="1" noChangeAspect="1"/>
          </p:cNvPicPr>
          <p:nvPr>
            <p:ph type="pic" sz="quarter" idx="13"/>
          </p:nvPr>
        </p:nvPicPr>
        <p:blipFill>
          <a:blip r:embed="rId6"/>
          <a:srcRect l="20065" r="1"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40BE00FA-61F9-4D67-8597-2B0E82ECB4B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029575" y="2364010"/>
            <a:ext cx="3929063" cy="4379690"/>
          </a:xfrm>
          <a:prstGeom prst="rect">
            <a:avLst/>
          </a:prstGeom>
        </p:spPr>
        <p:txBody>
          <a:bodyPr>
            <a:noAutofit/>
          </a:bodyPr>
          <a:lstStyle/>
          <a:p>
            <a:pPr marL="0" indent="0">
              <a:lnSpc>
                <a:spcPct val="90000"/>
              </a:lnSpc>
              <a:spcBef>
                <a:spcPts val="2500"/>
              </a:spcBef>
              <a:spcAft>
                <a:spcPts val="600"/>
              </a:spcAft>
              <a:buNone/>
            </a:pPr>
            <a:r>
              <a:rPr lang="en-US" b="1" dirty="0"/>
              <a:t>Sowing Seeds of Buddhahood</a:t>
            </a:r>
          </a:p>
          <a:p>
            <a:pPr marL="0" lvl="1" indent="0">
              <a:lnSpc>
                <a:spcPct val="90000"/>
              </a:lnSpc>
              <a:spcBef>
                <a:spcPts val="1000"/>
              </a:spcBef>
              <a:spcAft>
                <a:spcPts val="600"/>
              </a:spcAft>
              <a:buNone/>
            </a:pPr>
            <a:r>
              <a:rPr lang="en-US" dirty="0"/>
              <a:t>Sharing Buddhism sincerely embodies Esho Funi, planting seeds of spiritual growth in others.</a:t>
            </a:r>
          </a:p>
          <a:p>
            <a:pPr marL="0" lvl="1" indent="0">
              <a:lnSpc>
                <a:spcPct val="90000"/>
              </a:lnSpc>
              <a:spcBef>
                <a:spcPts val="1000"/>
              </a:spcBef>
              <a:spcAft>
                <a:spcPts val="600"/>
              </a:spcAft>
              <a:buNone/>
            </a:pPr>
            <a:r>
              <a:rPr lang="en-US" b="1" dirty="0"/>
              <a:t>Dialogue as Spiritual Exchange</a:t>
            </a:r>
          </a:p>
          <a:p>
            <a:pPr marL="0" lvl="1" indent="0">
              <a:lnSpc>
                <a:spcPct val="90000"/>
              </a:lnSpc>
              <a:spcBef>
                <a:spcPts val="1000"/>
              </a:spcBef>
              <a:spcAft>
                <a:spcPts val="600"/>
              </a:spcAft>
              <a:buNone/>
            </a:pPr>
            <a:r>
              <a:rPr lang="en-US" dirty="0"/>
              <a:t>Meaningful conversations transform lives and surroundings through profound spiritual connection.</a:t>
            </a:r>
          </a:p>
          <a:p>
            <a:pPr marL="0" lvl="1" indent="0">
              <a:lnSpc>
                <a:spcPct val="90000"/>
              </a:lnSpc>
              <a:spcBef>
                <a:spcPts val="1000"/>
              </a:spcBef>
              <a:spcAft>
                <a:spcPts val="600"/>
              </a:spcAft>
              <a:buNone/>
            </a:pPr>
            <a:r>
              <a:rPr lang="en-US" b="1" dirty="0"/>
              <a:t>Hope and Confidence in Sharing</a:t>
            </a:r>
          </a:p>
          <a:p>
            <a:pPr marL="0" lvl="1" indent="0">
              <a:lnSpc>
                <a:spcPct val="90000"/>
              </a:lnSpc>
              <a:spcBef>
                <a:spcPts val="1000"/>
              </a:spcBef>
              <a:spcAft>
                <a:spcPts val="600"/>
              </a:spcAft>
              <a:buNone/>
            </a:pPr>
            <a:r>
              <a:rPr lang="en-US" dirty="0"/>
              <a:t>Sharing with cheerfulness and confidence plants hope that blooms over time.</a:t>
            </a:r>
          </a:p>
        </p:txBody>
      </p:sp>
    </p:spTree>
    <p:extLst>
      <p:ext uri="{BB962C8B-B14F-4D97-AF65-F5344CB8AC3E}">
        <p14:creationId xmlns:p14="http://schemas.microsoft.com/office/powerpoint/2010/main" val="1644518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7BD8D-A835-FEA2-2911-309F89466C50}"/>
              </a:ext>
            </a:extLst>
          </p:cNvPr>
          <p:cNvSpPr>
            <a:spLocks noGrp="1"/>
          </p:cNvSpPr>
          <p:nvPr>
            <p:ph type="title"/>
          </p:nvPr>
        </p:nvSpPr>
        <p:spPr>
          <a:xfrm>
            <a:off x="429768" y="1810512"/>
            <a:ext cx="7772400" cy="4562856"/>
          </a:xfrm>
        </p:spPr>
        <p:txBody>
          <a:bodyPr anchor="b">
            <a:normAutofit/>
          </a:bodyPr>
          <a:lstStyle/>
          <a:p>
            <a:r>
              <a:rPr lang="en-GB" sz="6200"/>
              <a:t>Personal Experience: Transforming Anxiety through Chanting</a:t>
            </a:r>
          </a:p>
        </p:txBody>
      </p:sp>
      <p:sp>
        <p:nvSpPr>
          <p:cNvPr id="7" name="Text Placeholder 2">
            <a:extLst>
              <a:ext uri="{FF2B5EF4-FFF2-40B4-BE49-F238E27FC236}">
                <a16:creationId xmlns:a16="http://schemas.microsoft.com/office/drawing/2014/main" id="{F33CC70A-20C4-C687-011B-A16117A8924F}"/>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2555109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9D5E5-516B-9EAB-8543-2BECA33508BA}"/>
              </a:ext>
            </a:extLst>
          </p:cNvPr>
          <p:cNvSpPr>
            <a:spLocks noGrp="1"/>
          </p:cNvSpPr>
          <p:nvPr>
            <p:ph type="title"/>
          </p:nvPr>
        </p:nvSpPr>
        <p:spPr>
          <a:xfrm>
            <a:off x="429768" y="548639"/>
            <a:ext cx="4855464" cy="1453896"/>
          </a:xfrm>
        </p:spPr>
        <p:txBody>
          <a:bodyPr vert="horz" lIns="91440" tIns="45720" rIns="91440" bIns="45720" rtlCol="0" anchor="t">
            <a:normAutofit/>
          </a:bodyPr>
          <a:lstStyle/>
          <a:p>
            <a:r>
              <a:rPr lang="en-US" b="0" kern="1200">
                <a:latin typeface="+mj-lt"/>
                <a:ea typeface="+mj-ea"/>
                <a:cs typeface="+mj-cs"/>
              </a:rPr>
              <a:t>A member’s story of overcoming anxiety before university exams</a:t>
            </a:r>
          </a:p>
        </p:txBody>
      </p:sp>
      <p:pic>
        <p:nvPicPr>
          <p:cNvPr id="4" name="Content Placeholder 3" descr="Spiritual Awareness. Man opening portal to other galaxy.">
            <a:extLst>
              <a:ext uri="{FF2B5EF4-FFF2-40B4-BE49-F238E27FC236}">
                <a16:creationId xmlns:a16="http://schemas.microsoft.com/office/drawing/2014/main" id="{16C05D15-7939-4187-8B0E-98DF48AAACCE}"/>
              </a:ext>
            </a:extLst>
          </p:cNvPr>
          <p:cNvPicPr>
            <a:picLocks noGrp="1" noChangeAspect="1"/>
          </p:cNvPicPr>
          <p:nvPr>
            <p:ph type="pic" sz="quarter" idx="13"/>
          </p:nvPr>
        </p:nvPicPr>
        <p:blipFill>
          <a:blip r:embed="rId3"/>
          <a:srcRect l="19150" r="14347" b="-2"/>
          <a:stretch>
            <a:fillRect/>
          </a:stretch>
        </p:blipFill>
        <p:spPr>
          <a:xfrm>
            <a:off x="510075" y="2293496"/>
            <a:ext cx="4775158" cy="4039043"/>
          </a:xfrm>
          <a:prstGeom prst="rect">
            <a:avLst/>
          </a:prstGeom>
          <a:noFill/>
        </p:spPr>
      </p:pic>
      <p:sp>
        <p:nvSpPr>
          <p:cNvPr id="5" name="TextBox 4">
            <a:extLst>
              <a:ext uri="{FF2B5EF4-FFF2-40B4-BE49-F238E27FC236}">
                <a16:creationId xmlns:a16="http://schemas.microsoft.com/office/drawing/2014/main" id="{2C820051-F8B8-4F77-8207-C9C49DFE6FF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707856" y="549275"/>
            <a:ext cx="5974069" cy="5783263"/>
          </a:xfrm>
          <a:prstGeom prst="rect">
            <a:avLst/>
          </a:prstGeom>
        </p:spPr>
        <p:txBody>
          <a:bodyPr>
            <a:noAutofit/>
          </a:bodyPr>
          <a:lstStyle/>
          <a:p>
            <a:pPr marL="0" indent="0">
              <a:spcBef>
                <a:spcPts val="2500"/>
              </a:spcBef>
              <a:spcAft>
                <a:spcPts val="600"/>
              </a:spcAft>
              <a:buFont typeface="Arial" panose="020B0604020202020204" pitchFamily="34" charset="0"/>
              <a:buNone/>
            </a:pPr>
            <a:r>
              <a:rPr lang="en-US" b="1" dirty="0"/>
              <a:t>Chanting for Anxiety Relief</a:t>
            </a:r>
          </a:p>
          <a:p>
            <a:pPr marL="0" lvl="1" indent="0">
              <a:spcBef>
                <a:spcPts val="1000"/>
              </a:spcBef>
              <a:spcAft>
                <a:spcPts val="600"/>
              </a:spcAft>
              <a:buFont typeface="Arial" panose="020B0604020202020204" pitchFamily="34" charset="0"/>
              <a:buNone/>
            </a:pPr>
            <a:r>
              <a:rPr lang="en-US" dirty="0"/>
              <a:t>Chanting Nam-</a:t>
            </a:r>
            <a:r>
              <a:rPr lang="en-US" dirty="0" err="1"/>
              <a:t>Myoho</a:t>
            </a:r>
            <a:r>
              <a:rPr lang="en-US" dirty="0"/>
              <a:t>-Renge-Kyo helped the member reduce severe anxiety before exams by promoting courage and clarity.</a:t>
            </a:r>
          </a:p>
          <a:p>
            <a:pPr marL="0" lvl="1" indent="0">
              <a:spcBef>
                <a:spcPts val="1000"/>
              </a:spcBef>
              <a:spcAft>
                <a:spcPts val="600"/>
              </a:spcAft>
              <a:buFont typeface="Arial" panose="020B0604020202020204" pitchFamily="34" charset="0"/>
              <a:buNone/>
            </a:pPr>
            <a:r>
              <a:rPr lang="en-US" b="1" dirty="0"/>
              <a:t>Building Confidence</a:t>
            </a:r>
          </a:p>
          <a:p>
            <a:pPr marL="0" lvl="1" indent="0">
              <a:spcBef>
                <a:spcPts val="1000"/>
              </a:spcBef>
              <a:spcAft>
                <a:spcPts val="600"/>
              </a:spcAft>
              <a:buFont typeface="Arial" panose="020B0604020202020204" pitchFamily="34" charset="0"/>
              <a:buNone/>
            </a:pPr>
            <a:r>
              <a:rPr lang="en-US" dirty="0"/>
              <a:t>Regular chanting increased the member's confidence and helped them face university exams with calmness and focus.</a:t>
            </a:r>
          </a:p>
          <a:p>
            <a:pPr marL="0" lvl="1" indent="0">
              <a:spcBef>
                <a:spcPts val="1000"/>
              </a:spcBef>
              <a:spcAft>
                <a:spcPts val="600"/>
              </a:spcAft>
              <a:buFont typeface="Arial" panose="020B0604020202020204" pitchFamily="34" charset="0"/>
              <a:buNone/>
            </a:pPr>
            <a:r>
              <a:rPr lang="en-US" b="1" dirty="0"/>
              <a:t>Positive Environmental Change</a:t>
            </a:r>
          </a:p>
          <a:p>
            <a:pPr marL="0" lvl="1" indent="0">
              <a:spcBef>
                <a:spcPts val="1000"/>
              </a:spcBef>
              <a:spcAft>
                <a:spcPts val="600"/>
              </a:spcAft>
              <a:buFont typeface="Arial" panose="020B0604020202020204" pitchFamily="34" charset="0"/>
              <a:buNone/>
            </a:pPr>
            <a:r>
              <a:rPr lang="en-US" dirty="0"/>
              <a:t>The member noticed improved relationships with friends and professors as a result of their inner transformation.</a:t>
            </a:r>
          </a:p>
          <a:p>
            <a:pPr marL="0" lvl="1" indent="0">
              <a:spcBef>
                <a:spcPts val="1000"/>
              </a:spcBef>
              <a:spcAft>
                <a:spcPts val="600"/>
              </a:spcAft>
              <a:buFont typeface="Arial" panose="020B0604020202020204" pitchFamily="34" charset="0"/>
              <a:buNone/>
            </a:pPr>
            <a:r>
              <a:rPr lang="en-US" b="1" dirty="0"/>
              <a:t>Esho Funi Concept</a:t>
            </a:r>
          </a:p>
          <a:p>
            <a:pPr marL="0" lvl="1" indent="0">
              <a:spcBef>
                <a:spcPts val="1000"/>
              </a:spcBef>
              <a:spcAft>
                <a:spcPts val="600"/>
              </a:spcAft>
              <a:buFont typeface="Arial" panose="020B0604020202020204" pitchFamily="34" charset="0"/>
              <a:buNone/>
            </a:pPr>
            <a:r>
              <a:rPr lang="en-US" dirty="0"/>
              <a:t>Esho Funi illustrates how inner change can create harmony in the external environment, reflecting personal growth.</a:t>
            </a:r>
          </a:p>
        </p:txBody>
      </p:sp>
    </p:spTree>
    <p:extLst>
      <p:ext uri="{BB962C8B-B14F-4D97-AF65-F5344CB8AC3E}">
        <p14:creationId xmlns:p14="http://schemas.microsoft.com/office/powerpoint/2010/main" val="3287917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D0F57-8716-8340-C876-B90E7E031400}"/>
              </a:ext>
            </a:extLst>
          </p:cNvPr>
          <p:cNvSpPr>
            <a:spLocks noGrp="1"/>
          </p:cNvSpPr>
          <p:nvPr>
            <p:ph type="title"/>
          </p:nvPr>
        </p:nvSpPr>
        <p:spPr>
          <a:xfrm>
            <a:off x="429768" y="1810512"/>
            <a:ext cx="7772400" cy="4562856"/>
          </a:xfrm>
        </p:spPr>
        <p:txBody>
          <a:bodyPr anchor="b">
            <a:normAutofit/>
          </a:bodyPr>
          <a:lstStyle/>
          <a:p>
            <a:r>
              <a:rPr lang="en-GB"/>
              <a:t>Practical Tips for Sharing Buddhism</a:t>
            </a:r>
          </a:p>
        </p:txBody>
      </p:sp>
      <p:sp>
        <p:nvSpPr>
          <p:cNvPr id="7" name="Text Placeholder 2">
            <a:extLst>
              <a:ext uri="{FF2B5EF4-FFF2-40B4-BE49-F238E27FC236}">
                <a16:creationId xmlns:a16="http://schemas.microsoft.com/office/drawing/2014/main" id="{30233818-487B-EBB4-EE95-8510CD721081}"/>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2471161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0B4F9C87-E2EE-9086-CC15-22930B82F00A}"/>
              </a:ext>
            </a:extLst>
          </p:cNvPr>
          <p:cNvGraphicFramePr>
            <a:graphicFrameLocks noChangeAspect="1"/>
          </p:cNvGraphicFramePr>
          <p:nvPr>
            <p:custDataLst>
              <p:tags r:id="rId1"/>
            </p:custDataLst>
            <p:extLst>
              <p:ext uri="{D42A27DB-BD31-4B8C-83A1-F6EECF244321}">
                <p14:modId xmlns:p14="http://schemas.microsoft.com/office/powerpoint/2010/main" val="26911045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908" imgH="912" progId="TCLayout.ActiveDocument.1">
                  <p:embed/>
                </p:oleObj>
              </mc:Choice>
              <mc:Fallback>
                <p:oleObj name="think-cell Slide" r:id="rId4" imgW="908" imgH="912"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19BBDBC-2CBA-EF73-6F88-FE782E89FC88}"/>
              </a:ext>
            </a:extLst>
          </p:cNvPr>
          <p:cNvSpPr>
            <a:spLocks noGrp="1"/>
          </p:cNvSpPr>
          <p:nvPr>
            <p:ph type="title"/>
          </p:nvPr>
        </p:nvSpPr>
        <p:spPr>
          <a:xfrm>
            <a:off x="7850983" y="414338"/>
            <a:ext cx="4079080" cy="1226154"/>
          </a:xfrm>
        </p:spPr>
        <p:txBody>
          <a:bodyPr vert="horz" lIns="91440" tIns="45720" rIns="91440" bIns="45720" rtlCol="0" anchor="b">
            <a:normAutofit/>
          </a:bodyPr>
          <a:lstStyle/>
          <a:p>
            <a:r>
              <a:rPr lang="en-US" sz="2700" b="0" kern="1200" dirty="0">
                <a:latin typeface="+mj-lt"/>
                <a:ea typeface="+mj-ea"/>
                <a:cs typeface="+mj-cs"/>
              </a:rPr>
              <a:t>How to explain the practice of chanting Nam-</a:t>
            </a:r>
            <a:r>
              <a:rPr lang="en-US" sz="2700" b="0" kern="1200" dirty="0" err="1">
                <a:latin typeface="+mj-lt"/>
                <a:ea typeface="+mj-ea"/>
                <a:cs typeface="+mj-cs"/>
              </a:rPr>
              <a:t>Myoho</a:t>
            </a:r>
            <a:r>
              <a:rPr lang="en-US" sz="2700" b="0" kern="1200" dirty="0">
                <a:latin typeface="+mj-lt"/>
                <a:ea typeface="+mj-ea"/>
                <a:cs typeface="+mj-cs"/>
              </a:rPr>
              <a:t>-Renge-Kyo</a:t>
            </a:r>
          </a:p>
        </p:txBody>
      </p:sp>
      <p:pic>
        <p:nvPicPr>
          <p:cNvPr id="4" name="Content Placeholder 3" descr="Backlit meditation">
            <a:extLst>
              <a:ext uri="{FF2B5EF4-FFF2-40B4-BE49-F238E27FC236}">
                <a16:creationId xmlns:a16="http://schemas.microsoft.com/office/drawing/2014/main" id="{2DE550B3-08B6-4FE4-8A99-D4E0D3943E63}"/>
              </a:ext>
            </a:extLst>
          </p:cNvPr>
          <p:cNvPicPr>
            <a:picLocks noGrp="1" noChangeAspect="1"/>
          </p:cNvPicPr>
          <p:nvPr>
            <p:ph type="pic" sz="quarter" idx="13"/>
          </p:nvPr>
        </p:nvPicPr>
        <p:blipFill>
          <a:blip r:embed="rId6"/>
          <a:srcRect t="5803" r="3" b="10694"/>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345FAA0E-42BD-46BB-817F-BBE0181BA13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900989" y="1757364"/>
            <a:ext cx="4200524" cy="5900736"/>
          </a:xfrm>
          <a:prstGeom prst="rect">
            <a:avLst/>
          </a:prstGeom>
        </p:spPr>
        <p:txBody>
          <a:bodyPr>
            <a:noAutofit/>
          </a:bodyPr>
          <a:lstStyle/>
          <a:p>
            <a:pPr marL="0" indent="0">
              <a:lnSpc>
                <a:spcPct val="90000"/>
              </a:lnSpc>
              <a:spcBef>
                <a:spcPts val="2500"/>
              </a:spcBef>
              <a:spcAft>
                <a:spcPts val="600"/>
              </a:spcAft>
              <a:buNone/>
            </a:pPr>
            <a:r>
              <a:rPr lang="en-US" b="1" dirty="0"/>
              <a:t>Encourages Courage</a:t>
            </a:r>
          </a:p>
          <a:p>
            <a:pPr marL="0" lvl="1" indent="0">
              <a:lnSpc>
                <a:spcPct val="90000"/>
              </a:lnSpc>
              <a:spcBef>
                <a:spcPts val="1000"/>
              </a:spcBef>
              <a:spcAft>
                <a:spcPts val="600"/>
              </a:spcAft>
              <a:buNone/>
            </a:pPr>
            <a:r>
              <a:rPr lang="en-US" dirty="0"/>
              <a:t>Chanting Nam-</a:t>
            </a:r>
            <a:r>
              <a:rPr lang="en-US" dirty="0" err="1"/>
              <a:t>Myoho</a:t>
            </a:r>
            <a:r>
              <a:rPr lang="en-US" dirty="0"/>
              <a:t>-Renge-Kyo helps individuals bring out courage in their daily lives to face challenges bravely.</a:t>
            </a:r>
          </a:p>
          <a:p>
            <a:pPr marL="0" lvl="1" indent="0">
              <a:lnSpc>
                <a:spcPct val="90000"/>
              </a:lnSpc>
              <a:spcBef>
                <a:spcPts val="1000"/>
              </a:spcBef>
              <a:spcAft>
                <a:spcPts val="600"/>
              </a:spcAft>
              <a:buNone/>
            </a:pPr>
            <a:r>
              <a:rPr lang="en-US" b="1" dirty="0"/>
              <a:t>Fosters Hope</a:t>
            </a:r>
          </a:p>
          <a:p>
            <a:pPr marL="0" lvl="1" indent="0">
              <a:lnSpc>
                <a:spcPct val="90000"/>
              </a:lnSpc>
              <a:spcBef>
                <a:spcPts val="1000"/>
              </a:spcBef>
              <a:spcAft>
                <a:spcPts val="600"/>
              </a:spcAft>
              <a:buNone/>
            </a:pPr>
            <a:r>
              <a:rPr lang="en-US" dirty="0"/>
              <a:t>The practice inspires hope, encouraging a positive outlook and resilience in difficult times.</a:t>
            </a:r>
          </a:p>
          <a:p>
            <a:pPr marL="0" lvl="1" indent="0">
              <a:lnSpc>
                <a:spcPct val="90000"/>
              </a:lnSpc>
              <a:spcBef>
                <a:spcPts val="1000"/>
              </a:spcBef>
              <a:spcAft>
                <a:spcPts val="600"/>
              </a:spcAft>
              <a:buNone/>
            </a:pPr>
            <a:r>
              <a:rPr lang="en-US" b="1" dirty="0"/>
              <a:t>Creates Value</a:t>
            </a:r>
          </a:p>
          <a:p>
            <a:pPr marL="0" lvl="1" indent="0">
              <a:lnSpc>
                <a:spcPct val="90000"/>
              </a:lnSpc>
              <a:spcBef>
                <a:spcPts val="1000"/>
              </a:spcBef>
              <a:spcAft>
                <a:spcPts val="600"/>
              </a:spcAft>
              <a:buNone/>
            </a:pPr>
            <a:r>
              <a:rPr lang="en-US" dirty="0"/>
              <a:t>Chanting enables practitioners to create value in their life and overcome obstacles effectively.</a:t>
            </a:r>
          </a:p>
        </p:txBody>
      </p:sp>
    </p:spTree>
    <p:extLst>
      <p:ext uri="{BB962C8B-B14F-4D97-AF65-F5344CB8AC3E}">
        <p14:creationId xmlns:p14="http://schemas.microsoft.com/office/powerpoint/2010/main" val="68774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E0DBB-0421-5E96-C9B8-683B16E40041}"/>
              </a:ext>
            </a:extLst>
          </p:cNvPr>
          <p:cNvSpPr>
            <a:spLocks noGrp="1"/>
          </p:cNvSpPr>
          <p:nvPr>
            <p:ph type="title"/>
          </p:nvPr>
        </p:nvSpPr>
        <p:spPr>
          <a:xfrm>
            <a:off x="429768" y="1810512"/>
            <a:ext cx="7772400" cy="4562856"/>
          </a:xfrm>
        </p:spPr>
        <p:txBody>
          <a:bodyPr anchor="b">
            <a:normAutofit/>
          </a:bodyPr>
          <a:lstStyle/>
          <a:p>
            <a:r>
              <a:rPr lang="en-GB" sz="7400"/>
              <a:t>The Buddha’s Vow and the Lotus Sutra’s Eternal Message</a:t>
            </a:r>
          </a:p>
        </p:txBody>
      </p:sp>
      <p:sp>
        <p:nvSpPr>
          <p:cNvPr id="7" name="Text Placeholder 2">
            <a:extLst>
              <a:ext uri="{FF2B5EF4-FFF2-40B4-BE49-F238E27FC236}">
                <a16:creationId xmlns:a16="http://schemas.microsoft.com/office/drawing/2014/main" id="{A357E6E1-FAF5-C7E3-0EFC-C9A78D43D75D}"/>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2838658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FCACF-AA07-3327-3C16-F39F9B79AABA}"/>
              </a:ext>
            </a:extLst>
          </p:cNvPr>
          <p:cNvSpPr>
            <a:spLocks noGrp="1"/>
          </p:cNvSpPr>
          <p:nvPr>
            <p:ph type="title"/>
          </p:nvPr>
        </p:nvSpPr>
        <p:spPr>
          <a:xfrm>
            <a:off x="4820076" y="320040"/>
            <a:ext cx="6766560" cy="932688"/>
          </a:xfrm>
        </p:spPr>
        <p:txBody>
          <a:bodyPr vert="horz" lIns="91440" tIns="45720" rIns="91440" bIns="45720" rtlCol="0" anchor="b">
            <a:normAutofit/>
          </a:bodyPr>
          <a:lstStyle/>
          <a:p>
            <a:r>
              <a:rPr lang="en-US" sz="3000" b="0" kern="1200">
                <a:latin typeface="+mj-lt"/>
                <a:ea typeface="+mj-ea"/>
                <a:cs typeface="+mj-cs"/>
              </a:rPr>
              <a:t>The meaning of 'Thus Come One' and Shakyamuni’s vow for happiness</a:t>
            </a:r>
          </a:p>
        </p:txBody>
      </p:sp>
      <p:pic>
        <p:nvPicPr>
          <p:cNvPr id="4" name="Content Placeholder 3" descr="Basalt stones wit painted woman, Drawing made on the stone picture in Photoshop, August 2014 by Peter Hermus">
            <a:extLst>
              <a:ext uri="{FF2B5EF4-FFF2-40B4-BE49-F238E27FC236}">
                <a16:creationId xmlns:a16="http://schemas.microsoft.com/office/drawing/2014/main" id="{64714060-DE3A-4959-896C-4D9101081763}"/>
              </a:ext>
            </a:extLst>
          </p:cNvPr>
          <p:cNvPicPr>
            <a:picLocks noGrp="1" noChangeAspect="1"/>
          </p:cNvPicPr>
          <p:nvPr>
            <p:ph type="pic" sz="quarter" idx="13"/>
          </p:nvPr>
        </p:nvPicPr>
        <p:blipFill>
          <a:blip r:embed="rId3"/>
          <a:srcRect l="7149" r="7152" b="3"/>
          <a:stretch>
            <a:fillRect/>
          </a:stretch>
        </p:blipFill>
        <p:spPr>
          <a:xfrm>
            <a:off x="339373" y="344424"/>
            <a:ext cx="3808553" cy="6172200"/>
          </a:xfrm>
          <a:prstGeom prst="rect">
            <a:avLst/>
          </a:prstGeom>
          <a:noFill/>
        </p:spPr>
      </p:pic>
      <p:sp>
        <p:nvSpPr>
          <p:cNvPr id="5" name="TextBox 4">
            <a:extLst>
              <a:ext uri="{FF2B5EF4-FFF2-40B4-BE49-F238E27FC236}">
                <a16:creationId xmlns:a16="http://schemas.microsoft.com/office/drawing/2014/main" id="{5A585CBE-E19B-475A-A578-5AD6FCA397F6}"/>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20076" y="1380744"/>
            <a:ext cx="6766560" cy="4983480"/>
          </a:xfrm>
          <a:prstGeom prst="rect">
            <a:avLst/>
          </a:prstGeom>
        </p:spPr>
        <p:txBody>
          <a:bodyPr>
            <a:noAutofit/>
          </a:bodyPr>
          <a:lstStyle/>
          <a:p>
            <a:pPr marL="0" indent="0">
              <a:spcBef>
                <a:spcPts val="2500"/>
              </a:spcBef>
              <a:spcAft>
                <a:spcPts val="600"/>
              </a:spcAft>
              <a:buFont typeface="Arial" panose="020B0604020202020204" pitchFamily="34" charset="0"/>
              <a:buNone/>
            </a:pPr>
            <a:r>
              <a:rPr lang="en-US" b="1" dirty="0"/>
              <a:t>Meaning of 'Thus Come One'</a:t>
            </a:r>
          </a:p>
          <a:p>
            <a:pPr marL="0" lvl="1" indent="0">
              <a:spcBef>
                <a:spcPts val="1000"/>
              </a:spcBef>
              <a:spcAft>
                <a:spcPts val="600"/>
              </a:spcAft>
              <a:buFont typeface="Arial" panose="020B0604020202020204" pitchFamily="34" charset="0"/>
              <a:buNone/>
            </a:pPr>
            <a:r>
              <a:rPr lang="en-US" dirty="0"/>
              <a:t>The title denotes one who emerges from truth to guide all living beings toward enlightenment.</a:t>
            </a:r>
          </a:p>
          <a:p>
            <a:pPr marL="0" indent="0">
              <a:spcBef>
                <a:spcPts val="2500"/>
              </a:spcBef>
              <a:spcAft>
                <a:spcPts val="600"/>
              </a:spcAft>
              <a:buFont typeface="Arial" panose="020B0604020202020204" pitchFamily="34" charset="0"/>
              <a:buNone/>
            </a:pPr>
            <a:r>
              <a:rPr lang="en-US" b="1" dirty="0"/>
              <a:t>Shakyamuni’s Vow for Happiness</a:t>
            </a:r>
          </a:p>
          <a:p>
            <a:pPr marL="0" lvl="1" indent="0">
              <a:spcBef>
                <a:spcPts val="1000"/>
              </a:spcBef>
              <a:spcAft>
                <a:spcPts val="600"/>
              </a:spcAft>
              <a:buFont typeface="Arial" panose="020B0604020202020204" pitchFamily="34" charset="0"/>
              <a:buNone/>
            </a:pPr>
            <a:r>
              <a:rPr lang="en-US" dirty="0"/>
              <a:t>Shakyamuni’s vow, “May all beings be happy!”, expresses his lifelong commitment to universal happiness.</a:t>
            </a:r>
          </a:p>
          <a:p>
            <a:pPr marL="0" indent="0">
              <a:spcBef>
                <a:spcPts val="2500"/>
              </a:spcBef>
              <a:spcAft>
                <a:spcPts val="600"/>
              </a:spcAft>
              <a:buFont typeface="Arial" panose="020B0604020202020204" pitchFamily="34" charset="0"/>
              <a:buNone/>
            </a:pPr>
            <a:r>
              <a:rPr lang="en-US" b="1" dirty="0"/>
              <a:t>Eternal Enlightenment</a:t>
            </a:r>
          </a:p>
          <a:p>
            <a:pPr marL="0" lvl="1" indent="0">
              <a:spcBef>
                <a:spcPts val="1000"/>
              </a:spcBef>
              <a:spcAft>
                <a:spcPts val="600"/>
              </a:spcAft>
              <a:buFont typeface="Arial" panose="020B0604020202020204" pitchFamily="34" charset="0"/>
              <a:buNone/>
            </a:pPr>
            <a:r>
              <a:rPr lang="en-US" dirty="0"/>
              <a:t>The Lotus Sutra teaches that the Buddha’s enlightenment is an ongoing struggle, transcending past and future.</a:t>
            </a:r>
          </a:p>
          <a:p>
            <a:pPr marL="0" indent="0">
              <a:spcBef>
                <a:spcPts val="2500"/>
              </a:spcBef>
              <a:spcAft>
                <a:spcPts val="600"/>
              </a:spcAft>
              <a:buFont typeface="Arial" panose="020B0604020202020204" pitchFamily="34" charset="0"/>
              <a:buNone/>
            </a:pPr>
            <a:r>
              <a:rPr lang="en-US" b="1" dirty="0"/>
              <a:t>Buddha’s Connection to People</a:t>
            </a:r>
          </a:p>
          <a:p>
            <a:pPr marL="0" lvl="1" indent="0">
              <a:spcBef>
                <a:spcPts val="1000"/>
              </a:spcBef>
              <a:spcAft>
                <a:spcPts val="600"/>
              </a:spcAft>
              <a:buFont typeface="Arial" panose="020B0604020202020204" pitchFamily="34" charset="0"/>
              <a:buNone/>
            </a:pPr>
            <a:r>
              <a:rPr lang="en-US" dirty="0"/>
              <a:t>The Buddha is the noblest among people, continuously awakening to life’s eternal nature and guiding others.</a:t>
            </a:r>
          </a:p>
        </p:txBody>
      </p:sp>
    </p:spTree>
    <p:extLst>
      <p:ext uri="{BB962C8B-B14F-4D97-AF65-F5344CB8AC3E}">
        <p14:creationId xmlns:p14="http://schemas.microsoft.com/office/powerpoint/2010/main" val="2312397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F87CE-48D1-E7B8-C10E-92DB401EF6D6}"/>
              </a:ext>
            </a:extLst>
          </p:cNvPr>
          <p:cNvSpPr>
            <a:spLocks noGrp="1"/>
          </p:cNvSpPr>
          <p:nvPr>
            <p:ph type="title"/>
          </p:nvPr>
        </p:nvSpPr>
        <p:spPr>
          <a:xfrm>
            <a:off x="429768" y="548639"/>
            <a:ext cx="4855464" cy="1453896"/>
          </a:xfrm>
        </p:spPr>
        <p:txBody>
          <a:bodyPr vert="horz" lIns="91440" tIns="45720" rIns="91440" bIns="45720" rtlCol="0" anchor="t">
            <a:normAutofit/>
          </a:bodyPr>
          <a:lstStyle/>
          <a:p>
            <a:r>
              <a:rPr lang="en-US" sz="2500" b="0" kern="1200">
                <a:latin typeface="+mj-lt"/>
                <a:ea typeface="+mj-ea"/>
                <a:cs typeface="+mj-cs"/>
              </a:rPr>
              <a:t>Nichiren Daishonin’s teaching of Nam-Myoho-Renge-Kyo and the three bodies of the Buddha</a:t>
            </a:r>
          </a:p>
        </p:txBody>
      </p:sp>
      <p:pic>
        <p:nvPicPr>
          <p:cNvPr id="4" name="Content Placeholder 3" descr="Blue dream lotus flower for originality image,The buds are getting ready to burst">
            <a:extLst>
              <a:ext uri="{FF2B5EF4-FFF2-40B4-BE49-F238E27FC236}">
                <a16:creationId xmlns:a16="http://schemas.microsoft.com/office/drawing/2014/main" id="{2FBDAB7A-0C33-4E40-93E1-EE3BD158EB6D}"/>
              </a:ext>
            </a:extLst>
          </p:cNvPr>
          <p:cNvPicPr>
            <a:picLocks noGrp="1" noChangeAspect="1"/>
          </p:cNvPicPr>
          <p:nvPr>
            <p:ph type="pic" sz="quarter" idx="13"/>
          </p:nvPr>
        </p:nvPicPr>
        <p:blipFill>
          <a:blip r:embed="rId3"/>
          <a:srcRect l="21029" r="350" b="-2"/>
          <a:stretch>
            <a:fillRect/>
          </a:stretch>
        </p:blipFill>
        <p:spPr>
          <a:xfrm>
            <a:off x="510075" y="2293496"/>
            <a:ext cx="4775158" cy="4039043"/>
          </a:xfrm>
          <a:prstGeom prst="rect">
            <a:avLst/>
          </a:prstGeom>
          <a:noFill/>
        </p:spPr>
      </p:pic>
      <p:sp>
        <p:nvSpPr>
          <p:cNvPr id="5" name="TextBox 4">
            <a:extLst>
              <a:ext uri="{FF2B5EF4-FFF2-40B4-BE49-F238E27FC236}">
                <a16:creationId xmlns:a16="http://schemas.microsoft.com/office/drawing/2014/main" id="{E74BA3A7-F42B-4E3F-8169-68CBF149C589}"/>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76307" y="299243"/>
            <a:ext cx="5585925" cy="5783263"/>
          </a:xfrm>
          <a:prstGeom prst="rect">
            <a:avLst/>
          </a:prstGeom>
        </p:spPr>
        <p:txBody>
          <a:bodyPr>
            <a:noAutofit/>
          </a:bodyPr>
          <a:lstStyle/>
          <a:p>
            <a:pPr marL="0" indent="0">
              <a:spcBef>
                <a:spcPts val="2500"/>
              </a:spcBef>
              <a:spcAft>
                <a:spcPts val="600"/>
              </a:spcAft>
              <a:buFont typeface="Arial" panose="020B0604020202020204" pitchFamily="34" charset="0"/>
              <a:buNone/>
            </a:pPr>
            <a:r>
              <a:rPr lang="en-US" b="1" dirty="0"/>
              <a:t>Nam-</a:t>
            </a:r>
            <a:r>
              <a:rPr lang="en-US" b="1" dirty="0" err="1"/>
              <a:t>Myoho</a:t>
            </a:r>
            <a:r>
              <a:rPr lang="en-US" b="1" dirty="0"/>
              <a:t>-Renge-Kyo Significance</a:t>
            </a:r>
          </a:p>
          <a:p>
            <a:pPr marL="0" lvl="1" indent="0">
              <a:spcBef>
                <a:spcPts val="1000"/>
              </a:spcBef>
              <a:spcAft>
                <a:spcPts val="600"/>
              </a:spcAft>
              <a:buFont typeface="Arial" panose="020B0604020202020204" pitchFamily="34" charset="0"/>
              <a:buNone/>
            </a:pPr>
            <a:r>
              <a:rPr lang="en-US" dirty="0"/>
              <a:t>NMHRK is considered the fundamental law and mother of all Buddhas, enabling enlightenment for practitioners.</a:t>
            </a:r>
          </a:p>
          <a:p>
            <a:pPr marL="0" indent="0">
              <a:spcBef>
                <a:spcPts val="2500"/>
              </a:spcBef>
              <a:spcAft>
                <a:spcPts val="600"/>
              </a:spcAft>
              <a:buFont typeface="Arial" panose="020B0604020202020204" pitchFamily="34" charset="0"/>
              <a:buNone/>
            </a:pPr>
            <a:r>
              <a:rPr lang="en-US" b="1" dirty="0"/>
              <a:t>Dharma Body</a:t>
            </a:r>
          </a:p>
          <a:p>
            <a:pPr marL="0" lvl="1" indent="0">
              <a:spcBef>
                <a:spcPts val="1000"/>
              </a:spcBef>
              <a:spcAft>
                <a:spcPts val="600"/>
              </a:spcAft>
              <a:buFont typeface="Arial" panose="020B0604020202020204" pitchFamily="34" charset="0"/>
              <a:buNone/>
            </a:pPr>
            <a:r>
              <a:rPr lang="en-US" dirty="0"/>
              <a:t>The Dharma Body represents the truth or law underlying all existence and the foundation of enlightenment.</a:t>
            </a:r>
          </a:p>
          <a:p>
            <a:pPr marL="0" indent="0">
              <a:spcBef>
                <a:spcPts val="2500"/>
              </a:spcBef>
              <a:spcAft>
                <a:spcPts val="600"/>
              </a:spcAft>
              <a:buFont typeface="Arial" panose="020B0604020202020204" pitchFamily="34" charset="0"/>
              <a:buNone/>
            </a:pPr>
            <a:r>
              <a:rPr lang="en-US" b="1" dirty="0"/>
              <a:t>Reward Body</a:t>
            </a:r>
          </a:p>
          <a:p>
            <a:pPr marL="0" lvl="1" indent="0">
              <a:spcBef>
                <a:spcPts val="1000"/>
              </a:spcBef>
              <a:spcAft>
                <a:spcPts val="600"/>
              </a:spcAft>
              <a:buFont typeface="Arial" panose="020B0604020202020204" pitchFamily="34" charset="0"/>
              <a:buNone/>
            </a:pPr>
            <a:r>
              <a:rPr lang="en-US" dirty="0"/>
              <a:t>The Reward Body embodies the wisdom that perceives the truth and the spiritual benefits gained through practice.</a:t>
            </a:r>
          </a:p>
          <a:p>
            <a:pPr marL="0" indent="0">
              <a:spcBef>
                <a:spcPts val="2500"/>
              </a:spcBef>
              <a:spcAft>
                <a:spcPts val="600"/>
              </a:spcAft>
              <a:buFont typeface="Arial" panose="020B0604020202020204" pitchFamily="34" charset="0"/>
              <a:buNone/>
            </a:pPr>
            <a:r>
              <a:rPr lang="en-US" b="1" dirty="0"/>
              <a:t>Manifested Body</a:t>
            </a:r>
          </a:p>
          <a:p>
            <a:pPr marL="0" lvl="1" indent="0">
              <a:spcBef>
                <a:spcPts val="1000"/>
              </a:spcBef>
              <a:spcAft>
                <a:spcPts val="600"/>
              </a:spcAft>
              <a:buFont typeface="Arial" panose="020B0604020202020204" pitchFamily="34" charset="0"/>
              <a:buNone/>
            </a:pPr>
            <a:r>
              <a:rPr lang="en-US" dirty="0"/>
              <a:t>The Manifested Body is compassionate action that leads others toward enlightenment through teaching and guidance.</a:t>
            </a:r>
          </a:p>
        </p:txBody>
      </p:sp>
    </p:spTree>
    <p:extLst>
      <p:ext uri="{BB962C8B-B14F-4D97-AF65-F5344CB8AC3E}">
        <p14:creationId xmlns:p14="http://schemas.microsoft.com/office/powerpoint/2010/main" val="4107864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A2B5A-6482-7FBE-DD10-14FDC30CDC4F}"/>
              </a:ext>
            </a:extLst>
          </p:cNvPr>
          <p:cNvSpPr>
            <a:spLocks noGrp="1"/>
          </p:cNvSpPr>
          <p:nvPr>
            <p:ph type="title"/>
          </p:nvPr>
        </p:nvSpPr>
        <p:spPr>
          <a:xfrm>
            <a:off x="429768" y="1810512"/>
            <a:ext cx="7772400" cy="4562856"/>
          </a:xfrm>
        </p:spPr>
        <p:txBody>
          <a:bodyPr anchor="b">
            <a:normAutofit/>
          </a:bodyPr>
          <a:lstStyle/>
          <a:p>
            <a:r>
              <a:rPr lang="en-GB"/>
              <a:t>Attaining Buddhahood in Ordinary Life</a:t>
            </a:r>
          </a:p>
        </p:txBody>
      </p:sp>
      <p:sp>
        <p:nvSpPr>
          <p:cNvPr id="7" name="Text Placeholder 2">
            <a:extLst>
              <a:ext uri="{FF2B5EF4-FFF2-40B4-BE49-F238E27FC236}">
                <a16:creationId xmlns:a16="http://schemas.microsoft.com/office/drawing/2014/main" id="{6442C82F-52AF-E3C8-8FED-95569B35965A}"/>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7402437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9E62D49-0EE3-1656-6EB0-3B9E5D9E7686}"/>
              </a:ext>
            </a:extLst>
          </p:cNvPr>
          <p:cNvGraphicFramePr>
            <a:graphicFrameLocks noChangeAspect="1"/>
          </p:cNvGraphicFramePr>
          <p:nvPr>
            <p:custDataLst>
              <p:tags r:id="rId1"/>
            </p:custDataLst>
            <p:extLst>
              <p:ext uri="{D42A27DB-BD31-4B8C-83A1-F6EECF244321}">
                <p14:modId xmlns:p14="http://schemas.microsoft.com/office/powerpoint/2010/main" val="28525755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908" imgH="912" progId="TCLayout.ActiveDocument.1">
                  <p:embed/>
                </p:oleObj>
              </mc:Choice>
              <mc:Fallback>
                <p:oleObj name="think-cell Slide" r:id="rId4" imgW="908" imgH="912"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695A775-D548-709C-42BC-130D1712EFD6}"/>
              </a:ext>
            </a:extLst>
          </p:cNvPr>
          <p:cNvSpPr>
            <a:spLocks noGrp="1"/>
          </p:cNvSpPr>
          <p:nvPr>
            <p:ph type="title"/>
          </p:nvPr>
        </p:nvSpPr>
        <p:spPr>
          <a:xfrm>
            <a:off x="7808119" y="342901"/>
            <a:ext cx="3273552" cy="1947672"/>
          </a:xfrm>
        </p:spPr>
        <p:txBody>
          <a:bodyPr vert="horz" lIns="91440" tIns="45720" rIns="91440" bIns="45720" rtlCol="0" anchor="b">
            <a:normAutofit/>
          </a:bodyPr>
          <a:lstStyle/>
          <a:p>
            <a:r>
              <a:rPr lang="en-US" sz="2700" b="0" kern="1200" dirty="0">
                <a:latin typeface="+mj-lt"/>
                <a:ea typeface="+mj-ea"/>
                <a:cs typeface="+mj-cs"/>
              </a:rPr>
              <a:t>The Lotus Sutra’s teaching: Ordinary people can attain Buddhahood</a:t>
            </a:r>
          </a:p>
        </p:txBody>
      </p:sp>
      <p:pic>
        <p:nvPicPr>
          <p:cNvPr id="4" name="Content Placeholder 3" descr="Danger area 3D Work">
            <a:extLst>
              <a:ext uri="{FF2B5EF4-FFF2-40B4-BE49-F238E27FC236}">
                <a16:creationId xmlns:a16="http://schemas.microsoft.com/office/drawing/2014/main" id="{4B258625-5A94-4B63-B8E9-D4EA4DC46CD5}"/>
              </a:ext>
            </a:extLst>
          </p:cNvPr>
          <p:cNvPicPr>
            <a:picLocks noGrp="1" noChangeAspect="1"/>
          </p:cNvPicPr>
          <p:nvPr>
            <p:ph type="pic" sz="quarter" idx="13"/>
          </p:nvPr>
        </p:nvPicPr>
        <p:blipFill>
          <a:blip r:embed="rId6"/>
          <a:srcRect l="4599" r="15467"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F792BC25-B5F2-42BF-A5D6-1DF264A935D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808119" y="2290572"/>
            <a:ext cx="4314825" cy="4338827"/>
          </a:xfrm>
          <a:prstGeom prst="rect">
            <a:avLst/>
          </a:prstGeom>
        </p:spPr>
        <p:txBody>
          <a:bodyPr>
            <a:noAutofit/>
          </a:bodyPr>
          <a:lstStyle/>
          <a:p>
            <a:pPr marL="0" indent="0">
              <a:lnSpc>
                <a:spcPct val="90000"/>
              </a:lnSpc>
              <a:spcBef>
                <a:spcPts val="2500"/>
              </a:spcBef>
              <a:spcAft>
                <a:spcPts val="600"/>
              </a:spcAft>
              <a:buNone/>
            </a:pPr>
            <a:r>
              <a:rPr lang="en-US" b="1" dirty="0"/>
              <a:t>Buddhahood for Ordinary People</a:t>
            </a:r>
          </a:p>
          <a:p>
            <a:pPr marL="0" lvl="1" indent="0">
              <a:lnSpc>
                <a:spcPct val="90000"/>
              </a:lnSpc>
              <a:spcBef>
                <a:spcPts val="1000"/>
              </a:spcBef>
              <a:spcAft>
                <a:spcPts val="600"/>
              </a:spcAft>
              <a:buNone/>
            </a:pPr>
            <a:r>
              <a:rPr lang="en-US" dirty="0"/>
              <a:t>The Lotus Sutra teaches that anyone can attain Buddhahood without changing their present form or identity.</a:t>
            </a:r>
          </a:p>
          <a:p>
            <a:pPr marL="0" lvl="1" indent="0">
              <a:lnSpc>
                <a:spcPct val="90000"/>
              </a:lnSpc>
              <a:spcBef>
                <a:spcPts val="1000"/>
              </a:spcBef>
              <a:spcAft>
                <a:spcPts val="600"/>
              </a:spcAft>
              <a:buNone/>
            </a:pPr>
            <a:r>
              <a:rPr lang="en-US" b="1" dirty="0"/>
              <a:t>Faith in the Mystic Law</a:t>
            </a:r>
          </a:p>
          <a:p>
            <a:pPr marL="0" lvl="1" indent="0">
              <a:lnSpc>
                <a:spcPct val="90000"/>
              </a:lnSpc>
              <a:spcBef>
                <a:spcPts val="1000"/>
              </a:spcBef>
              <a:spcAft>
                <a:spcPts val="600"/>
              </a:spcAft>
              <a:buNone/>
            </a:pPr>
            <a:r>
              <a:rPr lang="en-US" dirty="0"/>
              <a:t>Faith in the Mystic Law is essential for unlocking the potential to reveal one’s Buddhahood life state.</a:t>
            </a:r>
          </a:p>
          <a:p>
            <a:pPr marL="0" lvl="1" indent="0">
              <a:lnSpc>
                <a:spcPct val="90000"/>
              </a:lnSpc>
              <a:spcBef>
                <a:spcPts val="1000"/>
              </a:spcBef>
              <a:spcAft>
                <a:spcPts val="600"/>
              </a:spcAft>
              <a:buNone/>
            </a:pPr>
            <a:r>
              <a:rPr lang="en-US" b="1" dirty="0"/>
              <a:t>Chanting Nam-</a:t>
            </a:r>
            <a:r>
              <a:rPr lang="en-US" b="1" dirty="0" err="1"/>
              <a:t>Myoho</a:t>
            </a:r>
            <a:r>
              <a:rPr lang="en-US" b="1" dirty="0"/>
              <a:t>-Renge-Kyo</a:t>
            </a:r>
          </a:p>
          <a:p>
            <a:pPr marL="0" lvl="1" indent="0">
              <a:lnSpc>
                <a:spcPct val="90000"/>
              </a:lnSpc>
              <a:spcBef>
                <a:spcPts val="1000"/>
              </a:spcBef>
              <a:spcAft>
                <a:spcPts val="600"/>
              </a:spcAft>
              <a:buNone/>
            </a:pPr>
            <a:r>
              <a:rPr lang="en-US" dirty="0"/>
              <a:t>Chanting Nam-</a:t>
            </a:r>
            <a:r>
              <a:rPr lang="en-US" dirty="0" err="1"/>
              <a:t>Myoho</a:t>
            </a:r>
            <a:r>
              <a:rPr lang="en-US" dirty="0"/>
              <a:t>-Renge-Kyo harmonizes inner life with the universe’s ultimate Law, creating oneness.</a:t>
            </a:r>
          </a:p>
        </p:txBody>
      </p:sp>
    </p:spTree>
    <p:extLst>
      <p:ext uri="{BB962C8B-B14F-4D97-AF65-F5344CB8AC3E}">
        <p14:creationId xmlns:p14="http://schemas.microsoft.com/office/powerpoint/2010/main" val="325750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14372-2D5E-601E-3C3B-639FB6659E51}"/>
              </a:ext>
            </a:extLst>
          </p:cNvPr>
          <p:cNvSpPr>
            <a:spLocks noGrp="1"/>
          </p:cNvSpPr>
          <p:nvPr>
            <p:ph type="title"/>
          </p:nvPr>
        </p:nvSpPr>
        <p:spPr>
          <a:xfrm>
            <a:off x="429768" y="411480"/>
            <a:ext cx="11045952" cy="1828800"/>
          </a:xfrm>
        </p:spPr>
        <p:txBody>
          <a:bodyPr anchor="t">
            <a:normAutofit/>
          </a:bodyPr>
          <a:lstStyle/>
          <a:p>
            <a:r>
              <a:rPr lang="en-GB"/>
              <a:t>Agenda Items</a:t>
            </a:r>
          </a:p>
        </p:txBody>
      </p:sp>
      <p:sp>
        <p:nvSpPr>
          <p:cNvPr id="3" name="Content Placeholder 2">
            <a:extLst>
              <a:ext uri="{FF2B5EF4-FFF2-40B4-BE49-F238E27FC236}">
                <a16:creationId xmlns:a16="http://schemas.microsoft.com/office/drawing/2014/main" id="{D4E9A2CE-046B-FBA1-9F3B-167722F029AF}"/>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6337078" y="1499616"/>
            <a:ext cx="5202936" cy="3858768"/>
          </a:xfrm>
        </p:spPr>
        <p:txBody>
          <a:bodyPr>
            <a:noAutofit/>
          </a:bodyPr>
          <a:lstStyle/>
          <a:p>
            <a:pPr>
              <a:lnSpc>
                <a:spcPct val="110000"/>
              </a:lnSpc>
              <a:buFont typeface="Arial" panose="020B0604020202020204" pitchFamily="34" charset="0"/>
              <a:buChar char="•"/>
            </a:pPr>
            <a:r>
              <a:rPr lang="en-US" dirty="0"/>
              <a:t>Esho Funi: The Oneness of Life and Environment</a:t>
            </a:r>
          </a:p>
          <a:p>
            <a:pPr>
              <a:lnSpc>
                <a:spcPct val="110000"/>
              </a:lnSpc>
              <a:buFont typeface="Arial" panose="020B0604020202020204" pitchFamily="34" charset="0"/>
              <a:buChar char="•"/>
            </a:pPr>
            <a:r>
              <a:rPr lang="en-US" dirty="0"/>
              <a:t>President Ikeda’s Inspiration and the Lotus Sutra</a:t>
            </a:r>
          </a:p>
          <a:p>
            <a:pPr>
              <a:lnSpc>
                <a:spcPct val="110000"/>
              </a:lnSpc>
              <a:buFont typeface="Arial" panose="020B0604020202020204" pitchFamily="34" charset="0"/>
              <a:buChar char="•"/>
            </a:pPr>
            <a:r>
              <a:rPr lang="en-US" dirty="0"/>
              <a:t>Sowing the Seeds of Buddhahood: Practical Application</a:t>
            </a:r>
          </a:p>
          <a:p>
            <a:pPr>
              <a:lnSpc>
                <a:spcPct val="110000"/>
              </a:lnSpc>
              <a:buFont typeface="Arial" panose="020B0604020202020204" pitchFamily="34" charset="0"/>
              <a:buChar char="•"/>
            </a:pPr>
            <a:r>
              <a:rPr lang="en-US" dirty="0"/>
              <a:t>Personal Experience: Transforming Anxiety through Chanting</a:t>
            </a:r>
          </a:p>
          <a:p>
            <a:pPr>
              <a:lnSpc>
                <a:spcPct val="110000"/>
              </a:lnSpc>
              <a:buFont typeface="Arial" panose="020B0604020202020204" pitchFamily="34" charset="0"/>
              <a:buChar char="•"/>
            </a:pPr>
            <a:r>
              <a:rPr lang="en-US" dirty="0"/>
              <a:t>Practical Tips for Sharing Buddhism</a:t>
            </a:r>
          </a:p>
          <a:p>
            <a:pPr>
              <a:lnSpc>
                <a:spcPct val="110000"/>
              </a:lnSpc>
              <a:buFont typeface="Arial" panose="020B0604020202020204" pitchFamily="34" charset="0"/>
              <a:buChar char="•"/>
            </a:pPr>
            <a:r>
              <a:rPr lang="en-US" dirty="0"/>
              <a:t>The Buddha’s Vow and the Lotus Sutra’s Eternal Message</a:t>
            </a:r>
          </a:p>
          <a:p>
            <a:pPr>
              <a:lnSpc>
                <a:spcPct val="110000"/>
              </a:lnSpc>
              <a:buFont typeface="Arial" panose="020B0604020202020204" pitchFamily="34" charset="0"/>
              <a:buChar char="•"/>
            </a:pPr>
            <a:r>
              <a:rPr lang="en-US" dirty="0"/>
              <a:t>Attaining Buddhahood in Ordinary Life</a:t>
            </a:r>
          </a:p>
          <a:p>
            <a:pPr>
              <a:lnSpc>
                <a:spcPct val="110000"/>
              </a:lnSpc>
              <a:buFont typeface="Arial" panose="020B0604020202020204" pitchFamily="34" charset="0"/>
              <a:buChar char="•"/>
            </a:pPr>
            <a:r>
              <a:rPr lang="en-US" dirty="0"/>
              <a:t>Dialogue for Peace and the True Aim of Nichiren Buddhism</a:t>
            </a:r>
          </a:p>
        </p:txBody>
      </p:sp>
    </p:spTree>
    <p:extLst>
      <p:ext uri="{BB962C8B-B14F-4D97-AF65-F5344CB8AC3E}">
        <p14:creationId xmlns:p14="http://schemas.microsoft.com/office/powerpoint/2010/main" val="1972629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B71BAF4-19CF-FD45-06F5-0A7B206AFBA4}"/>
              </a:ext>
            </a:extLst>
          </p:cNvPr>
          <p:cNvGraphicFramePr>
            <a:graphicFrameLocks noChangeAspect="1"/>
          </p:cNvGraphicFramePr>
          <p:nvPr>
            <p:custDataLst>
              <p:tags r:id="rId1"/>
            </p:custDataLst>
            <p:extLst>
              <p:ext uri="{D42A27DB-BD31-4B8C-83A1-F6EECF244321}">
                <p14:modId xmlns:p14="http://schemas.microsoft.com/office/powerpoint/2010/main" val="6370061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908" imgH="912" progId="TCLayout.ActiveDocument.1">
                  <p:embed/>
                </p:oleObj>
              </mc:Choice>
              <mc:Fallback>
                <p:oleObj name="think-cell Slide" r:id="rId4" imgW="908" imgH="912"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A468DA7-BA2B-C99A-EB7E-FE76952F97C4}"/>
              </a:ext>
            </a:extLst>
          </p:cNvPr>
          <p:cNvSpPr>
            <a:spLocks noGrp="1"/>
          </p:cNvSpPr>
          <p:nvPr>
            <p:ph type="title"/>
          </p:nvPr>
        </p:nvSpPr>
        <p:spPr>
          <a:xfrm>
            <a:off x="8001000" y="362046"/>
            <a:ext cx="3273552" cy="1947672"/>
          </a:xfrm>
        </p:spPr>
        <p:txBody>
          <a:bodyPr vert="horz" lIns="91440" tIns="45720" rIns="91440" bIns="45720" rtlCol="0" anchor="b">
            <a:normAutofit/>
          </a:bodyPr>
          <a:lstStyle/>
          <a:p>
            <a:r>
              <a:rPr lang="en-US" b="0" kern="1200" dirty="0">
                <a:latin typeface="+mj-lt"/>
                <a:ea typeface="+mj-ea"/>
                <a:cs typeface="+mj-cs"/>
              </a:rPr>
              <a:t>Addressing doubts: Can anyone become a Buddha?</a:t>
            </a:r>
          </a:p>
        </p:txBody>
      </p:sp>
      <p:pic>
        <p:nvPicPr>
          <p:cNvPr id="4" name="Content Placeholder 3" descr="Cropped shot of a group of businesspeople sitting together and holding hands in a modern office">
            <a:extLst>
              <a:ext uri="{FF2B5EF4-FFF2-40B4-BE49-F238E27FC236}">
                <a16:creationId xmlns:a16="http://schemas.microsoft.com/office/drawing/2014/main" id="{FB1A279D-AD07-4A07-A186-51BEB51716F3}"/>
              </a:ext>
            </a:extLst>
          </p:cNvPr>
          <p:cNvPicPr>
            <a:picLocks noGrp="1" noChangeAspect="1"/>
          </p:cNvPicPr>
          <p:nvPr>
            <p:ph type="pic" sz="quarter" idx="13"/>
          </p:nvPr>
        </p:nvPicPr>
        <p:blipFill>
          <a:blip r:embed="rId6"/>
          <a:srcRect l="6926" r="13140"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AD14C83D-5EEB-439E-ACD4-BD3F2AC0E24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922419" y="2396871"/>
            <a:ext cx="4129087" cy="4302823"/>
          </a:xfrm>
          <a:prstGeom prst="rect">
            <a:avLst/>
          </a:prstGeom>
        </p:spPr>
        <p:txBody>
          <a:bodyPr>
            <a:normAutofit fontScale="25000" lnSpcReduction="20000"/>
          </a:bodyPr>
          <a:lstStyle/>
          <a:p>
            <a:pPr marL="0" indent="0">
              <a:lnSpc>
                <a:spcPct val="90000"/>
              </a:lnSpc>
              <a:spcBef>
                <a:spcPts val="2500"/>
              </a:spcBef>
              <a:spcAft>
                <a:spcPts val="600"/>
              </a:spcAft>
              <a:buNone/>
            </a:pPr>
            <a:r>
              <a:rPr lang="en-US" sz="7200" b="1" dirty="0"/>
              <a:t>Common Doubts About Buddhahood</a:t>
            </a:r>
          </a:p>
          <a:p>
            <a:pPr marL="0" lvl="1" indent="0">
              <a:lnSpc>
                <a:spcPct val="90000"/>
              </a:lnSpc>
              <a:spcBef>
                <a:spcPts val="1000"/>
              </a:spcBef>
              <a:spcAft>
                <a:spcPts val="600"/>
              </a:spcAft>
              <a:buNone/>
            </a:pPr>
            <a:r>
              <a:rPr lang="en-US" sz="7200" dirty="0"/>
              <a:t>Many wonder if imperfection prevents them from achieving Buddhahood, reflecting common human concerns.</a:t>
            </a:r>
          </a:p>
          <a:p>
            <a:pPr marL="0" lvl="1" indent="0">
              <a:lnSpc>
                <a:spcPct val="90000"/>
              </a:lnSpc>
              <a:spcBef>
                <a:spcPts val="1000"/>
              </a:spcBef>
              <a:spcAft>
                <a:spcPts val="600"/>
              </a:spcAft>
              <a:buNone/>
            </a:pPr>
            <a:r>
              <a:rPr lang="en-US" sz="7200" b="1" dirty="0"/>
              <a:t>Nichiren Buddhism Teaching</a:t>
            </a:r>
          </a:p>
          <a:p>
            <a:pPr marL="0" lvl="1">
              <a:lnSpc>
                <a:spcPct val="90000"/>
              </a:lnSpc>
              <a:spcBef>
                <a:spcPts val="1000"/>
              </a:spcBef>
              <a:spcAft>
                <a:spcPts val="600"/>
              </a:spcAft>
            </a:pPr>
            <a:r>
              <a:rPr lang="en-US" sz="7200" dirty="0"/>
              <a:t>Nichiren Buddhism teaches that ordinary people can reveal Buddhahood through faith and consistent practice.</a:t>
            </a:r>
          </a:p>
          <a:p>
            <a:pPr marL="0" lvl="1">
              <a:lnSpc>
                <a:spcPct val="90000"/>
              </a:lnSpc>
              <a:spcBef>
                <a:spcPts val="1000"/>
              </a:spcBef>
              <a:spcAft>
                <a:spcPts val="600"/>
              </a:spcAft>
            </a:pPr>
            <a:r>
              <a:rPr lang="en-US" sz="7200" b="1" dirty="0"/>
              <a:t>Encouragement for All</a:t>
            </a:r>
          </a:p>
          <a:p>
            <a:pPr marL="0" lvl="1" indent="0">
              <a:lnSpc>
                <a:spcPct val="90000"/>
              </a:lnSpc>
              <a:spcBef>
                <a:spcPts val="1000"/>
              </a:spcBef>
              <a:spcAft>
                <a:spcPts val="600"/>
              </a:spcAft>
              <a:buNone/>
            </a:pPr>
            <a:r>
              <a:rPr lang="en-US" sz="7200" dirty="0"/>
              <a:t>Everyone can become a Buddha just as they are, encouraging inclusivity and spiritual growth.</a:t>
            </a:r>
          </a:p>
        </p:txBody>
      </p:sp>
    </p:spTree>
    <p:extLst>
      <p:ext uri="{BB962C8B-B14F-4D97-AF65-F5344CB8AC3E}">
        <p14:creationId xmlns:p14="http://schemas.microsoft.com/office/powerpoint/2010/main" val="1254954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C22A2-C394-3FFC-50CB-320600D425C2}"/>
              </a:ext>
            </a:extLst>
          </p:cNvPr>
          <p:cNvSpPr>
            <a:spLocks noGrp="1"/>
          </p:cNvSpPr>
          <p:nvPr>
            <p:ph type="title"/>
          </p:nvPr>
        </p:nvSpPr>
        <p:spPr>
          <a:xfrm>
            <a:off x="429768" y="1810512"/>
            <a:ext cx="7772400" cy="4562856"/>
          </a:xfrm>
        </p:spPr>
        <p:txBody>
          <a:bodyPr anchor="b">
            <a:normAutofit/>
          </a:bodyPr>
          <a:lstStyle/>
          <a:p>
            <a:r>
              <a:rPr lang="en-GB" sz="6800"/>
              <a:t>Dialogue for Peace and the True Aim of Nichiren Buddhism</a:t>
            </a:r>
          </a:p>
        </p:txBody>
      </p:sp>
      <p:sp>
        <p:nvSpPr>
          <p:cNvPr id="7" name="Text Placeholder 2">
            <a:extLst>
              <a:ext uri="{FF2B5EF4-FFF2-40B4-BE49-F238E27FC236}">
                <a16:creationId xmlns:a16="http://schemas.microsoft.com/office/drawing/2014/main" id="{9F36D2E1-DCDA-E08C-6548-67B4981ACCF0}"/>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655128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2E735-211A-79D7-684D-3C83E8694CF0}"/>
              </a:ext>
            </a:extLst>
          </p:cNvPr>
          <p:cNvSpPr>
            <a:spLocks noGrp="1"/>
          </p:cNvSpPr>
          <p:nvPr>
            <p:ph type="title"/>
          </p:nvPr>
        </p:nvSpPr>
        <p:spPr>
          <a:xfrm>
            <a:off x="429768" y="603504"/>
            <a:ext cx="4480560" cy="1527048"/>
          </a:xfrm>
        </p:spPr>
        <p:txBody>
          <a:bodyPr vert="horz" lIns="91440" tIns="45720" rIns="91440" bIns="45720" rtlCol="0" anchor="b">
            <a:normAutofit/>
          </a:bodyPr>
          <a:lstStyle/>
          <a:p>
            <a:r>
              <a:rPr lang="en-US" sz="2500" b="0" kern="1200">
                <a:latin typeface="+mj-lt"/>
                <a:ea typeface="+mj-ea"/>
                <a:cs typeface="+mj-cs"/>
              </a:rPr>
              <a:t>Sowing seeds of Buddhahood as a movement for peace and respect for life</a:t>
            </a:r>
          </a:p>
        </p:txBody>
      </p:sp>
      <p:sp>
        <p:nvSpPr>
          <p:cNvPr id="5" name="TextBox 4">
            <a:extLst>
              <a:ext uri="{FF2B5EF4-FFF2-40B4-BE49-F238E27FC236}">
                <a16:creationId xmlns:a16="http://schemas.microsoft.com/office/drawing/2014/main" id="{01447C1B-3725-427D-BC62-BF25E10BCF2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6" y="2276856"/>
            <a:ext cx="5049489" cy="4041648"/>
          </a:xfrm>
          <a:prstGeom prst="rect">
            <a:avLst/>
          </a:prstGeom>
        </p:spPr>
        <p:txBody>
          <a:bodyPr>
            <a:normAutofit fontScale="70000" lnSpcReduction="20000"/>
          </a:bodyPr>
          <a:lstStyle/>
          <a:p>
            <a:pPr marL="0" indent="0">
              <a:spcBef>
                <a:spcPts val="2500"/>
              </a:spcBef>
              <a:spcAft>
                <a:spcPts val="600"/>
              </a:spcAft>
              <a:buFont typeface="Arial" panose="020B0604020202020204" pitchFamily="34" charset="0"/>
              <a:buNone/>
            </a:pPr>
            <a:r>
              <a:rPr lang="en-US" sz="2900" b="1" dirty="0"/>
              <a:t>Movement for Peace</a:t>
            </a:r>
          </a:p>
          <a:p>
            <a:pPr marL="0" lvl="1" indent="0">
              <a:spcBef>
                <a:spcPts val="1000"/>
              </a:spcBef>
              <a:spcAft>
                <a:spcPts val="600"/>
              </a:spcAft>
              <a:buFont typeface="Arial" panose="020B0604020202020204" pitchFamily="34" charset="0"/>
              <a:buNone/>
            </a:pPr>
            <a:r>
              <a:rPr lang="en-US" sz="2600" dirty="0"/>
              <a:t>Sowing seeds of Buddhahood promotes peace through dialogue and connection across differences.</a:t>
            </a:r>
          </a:p>
          <a:p>
            <a:pPr marL="0" indent="0">
              <a:spcBef>
                <a:spcPts val="2500"/>
              </a:spcBef>
              <a:spcAft>
                <a:spcPts val="600"/>
              </a:spcAft>
              <a:buFont typeface="Arial" panose="020B0604020202020204" pitchFamily="34" charset="0"/>
              <a:buNone/>
            </a:pPr>
            <a:r>
              <a:rPr lang="en-US" sz="2900" b="1" dirty="0"/>
              <a:t>Respect for Life</a:t>
            </a:r>
          </a:p>
          <a:p>
            <a:pPr marL="0" lvl="1">
              <a:spcBef>
                <a:spcPts val="1000"/>
              </a:spcBef>
              <a:spcAft>
                <a:spcPts val="600"/>
              </a:spcAft>
            </a:pPr>
            <a:r>
              <a:rPr lang="en-US" sz="2600" dirty="0"/>
              <a:t>The movement fosters respect for all life, affirming human dignity and shared humanity.</a:t>
            </a:r>
          </a:p>
          <a:p>
            <a:pPr marL="0" indent="0">
              <a:spcBef>
                <a:spcPts val="2500"/>
              </a:spcBef>
              <a:spcAft>
                <a:spcPts val="600"/>
              </a:spcAft>
              <a:buFont typeface="Arial" panose="020B0604020202020204" pitchFamily="34" charset="0"/>
              <a:buNone/>
            </a:pPr>
            <a:r>
              <a:rPr lang="en-US" sz="2900" b="1" dirty="0"/>
              <a:t>Esho Funi Principle</a:t>
            </a:r>
          </a:p>
          <a:p>
            <a:pPr marL="0" lvl="1" indent="0">
              <a:spcBef>
                <a:spcPts val="1000"/>
              </a:spcBef>
              <a:spcAft>
                <a:spcPts val="600"/>
              </a:spcAft>
              <a:buFont typeface="Arial" panose="020B0604020202020204" pitchFamily="34" charset="0"/>
              <a:buNone/>
            </a:pPr>
            <a:r>
              <a:rPr lang="en-US" sz="2600" dirty="0"/>
              <a:t>Esho Funi represents transformation of life and environment through Mystic Law’s power.</a:t>
            </a:r>
          </a:p>
        </p:txBody>
      </p:sp>
      <p:pic>
        <p:nvPicPr>
          <p:cNvPr id="4" name="Content Placeholder 3" descr="Planting seeds">
            <a:extLst>
              <a:ext uri="{FF2B5EF4-FFF2-40B4-BE49-F238E27FC236}">
                <a16:creationId xmlns:a16="http://schemas.microsoft.com/office/drawing/2014/main" id="{F584E3A1-AA1D-430D-8AB9-2B272425D6D1}"/>
              </a:ext>
            </a:extLst>
          </p:cNvPr>
          <p:cNvPicPr>
            <a:picLocks noGrp="1" noChangeAspect="1"/>
          </p:cNvPicPr>
          <p:nvPr>
            <p:ph type="pic" sz="quarter" idx="13"/>
          </p:nvPr>
        </p:nvPicPr>
        <p:blipFill>
          <a:blip r:embed="rId3"/>
          <a:srcRect t="5472" r="1" b="17520"/>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32831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DB219-6F6C-C222-953A-9016FD864E47}"/>
              </a:ext>
            </a:extLst>
          </p:cNvPr>
          <p:cNvSpPr>
            <a:spLocks noGrp="1"/>
          </p:cNvSpPr>
          <p:nvPr>
            <p:ph type="title"/>
          </p:nvPr>
        </p:nvSpPr>
        <p:spPr>
          <a:xfrm>
            <a:off x="429768" y="548639"/>
            <a:ext cx="4855464" cy="1453896"/>
          </a:xfrm>
        </p:spPr>
        <p:txBody>
          <a:bodyPr vert="horz" lIns="91440" tIns="45720" rIns="91440" bIns="45720" rtlCol="0" anchor="t">
            <a:normAutofit/>
          </a:bodyPr>
          <a:lstStyle/>
          <a:p>
            <a:r>
              <a:rPr lang="en-US" b="0" kern="1200">
                <a:latin typeface="+mj-lt"/>
                <a:ea typeface="+mj-ea"/>
                <a:cs typeface="+mj-cs"/>
              </a:rPr>
              <a:t>Awakening the vow for eternal happiness and illuminating the world</a:t>
            </a:r>
          </a:p>
        </p:txBody>
      </p:sp>
      <p:pic>
        <p:nvPicPr>
          <p:cNvPr id="4" name="Content Placeholder 3" descr="Light rays emitting from a sun like center.">
            <a:extLst>
              <a:ext uri="{FF2B5EF4-FFF2-40B4-BE49-F238E27FC236}">
                <a16:creationId xmlns:a16="http://schemas.microsoft.com/office/drawing/2014/main" id="{133BC088-8C61-4227-9EB3-DDFDABD13E76}"/>
              </a:ext>
            </a:extLst>
          </p:cNvPr>
          <p:cNvPicPr>
            <a:picLocks noGrp="1" noChangeAspect="1"/>
          </p:cNvPicPr>
          <p:nvPr>
            <p:ph type="pic" sz="quarter" idx="13"/>
          </p:nvPr>
        </p:nvPicPr>
        <p:blipFill>
          <a:blip r:embed="rId3"/>
          <a:srcRect l="13403" r="14777" b="3"/>
          <a:stretch>
            <a:fillRect/>
          </a:stretch>
        </p:blipFill>
        <p:spPr>
          <a:xfrm>
            <a:off x="510075" y="2293496"/>
            <a:ext cx="4775158" cy="4039043"/>
          </a:xfrm>
          <a:prstGeom prst="rect">
            <a:avLst/>
          </a:prstGeom>
          <a:noFill/>
        </p:spPr>
      </p:pic>
      <p:sp>
        <p:nvSpPr>
          <p:cNvPr id="5" name="TextBox 4">
            <a:extLst>
              <a:ext uri="{FF2B5EF4-FFF2-40B4-BE49-F238E27FC236}">
                <a16:creationId xmlns:a16="http://schemas.microsoft.com/office/drawing/2014/main" id="{634BBC9C-E120-436C-A19F-D8788ADC7C9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49275"/>
            <a:ext cx="5585925" cy="5783263"/>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2000" b="1" dirty="0"/>
              <a:t>Awakening Through Vow</a:t>
            </a:r>
          </a:p>
          <a:p>
            <a:pPr marL="0" lvl="1" indent="0">
              <a:spcBef>
                <a:spcPts val="1000"/>
              </a:spcBef>
              <a:spcAft>
                <a:spcPts val="600"/>
              </a:spcAft>
              <a:buFont typeface="Arial" panose="020B0604020202020204" pitchFamily="34" charset="0"/>
              <a:buNone/>
            </a:pPr>
            <a:r>
              <a:rPr lang="en-US" dirty="0"/>
              <a:t>Nichiren Buddhism inspires individuals to awaken with a vow for eternal happiness for all humanity.</a:t>
            </a:r>
          </a:p>
          <a:p>
            <a:pPr marL="0" lvl="1" indent="0">
              <a:spcBef>
                <a:spcPts val="1000"/>
              </a:spcBef>
              <a:spcAft>
                <a:spcPts val="600"/>
              </a:spcAft>
              <a:buFont typeface="Arial" panose="020B0604020202020204" pitchFamily="34" charset="0"/>
              <a:buNone/>
            </a:pPr>
            <a:r>
              <a:rPr lang="en-US" sz="2000" b="1" dirty="0"/>
              <a:t>Supreme Mystic Law</a:t>
            </a:r>
          </a:p>
          <a:p>
            <a:pPr marL="0" lvl="1" indent="0">
              <a:spcBef>
                <a:spcPts val="1000"/>
              </a:spcBef>
              <a:spcAft>
                <a:spcPts val="600"/>
              </a:spcAft>
              <a:buFont typeface="Arial" panose="020B0604020202020204" pitchFamily="34" charset="0"/>
              <a:buNone/>
            </a:pPr>
            <a:r>
              <a:rPr lang="en-US" dirty="0"/>
              <a:t>Faith in the supreme Law guides followers as foremost leaders illuminating the world with wisdom.</a:t>
            </a:r>
          </a:p>
          <a:p>
            <a:pPr marL="0" lvl="1" indent="0">
              <a:spcBef>
                <a:spcPts val="1000"/>
              </a:spcBef>
              <a:spcAft>
                <a:spcPts val="600"/>
              </a:spcAft>
              <a:buFont typeface="Arial" panose="020B0604020202020204" pitchFamily="34" charset="0"/>
              <a:buNone/>
            </a:pPr>
            <a:r>
              <a:rPr lang="en-US" sz="2000" b="1" dirty="0"/>
              <a:t>Faith, Dialogue, and Action</a:t>
            </a:r>
          </a:p>
          <a:p>
            <a:pPr marL="0" lvl="1" indent="0">
              <a:spcBef>
                <a:spcPts val="1000"/>
              </a:spcBef>
              <a:spcAft>
                <a:spcPts val="600"/>
              </a:spcAft>
              <a:buFont typeface="Arial" panose="020B0604020202020204" pitchFamily="34" charset="0"/>
              <a:buNone/>
            </a:pPr>
            <a:r>
              <a:rPr lang="en-US" dirty="0"/>
              <a:t>Through faith, dialogue, and action, adherents spread happiness and transform life and environment.</a:t>
            </a:r>
          </a:p>
          <a:p>
            <a:pPr marL="0" lvl="1" indent="0">
              <a:spcBef>
                <a:spcPts val="1000"/>
              </a:spcBef>
              <a:spcAft>
                <a:spcPts val="600"/>
              </a:spcAft>
              <a:buFont typeface="Arial" panose="020B0604020202020204" pitchFamily="34" charset="0"/>
              <a:buNone/>
            </a:pPr>
            <a:r>
              <a:rPr lang="en-US" sz="2000" b="1" dirty="0"/>
              <a:t>Noble Efforts and Growth</a:t>
            </a:r>
          </a:p>
          <a:p>
            <a:pPr marL="0" lvl="1" indent="0">
              <a:spcBef>
                <a:spcPts val="1000"/>
              </a:spcBef>
              <a:spcAft>
                <a:spcPts val="600"/>
              </a:spcAft>
              <a:buFont typeface="Arial" panose="020B0604020202020204" pitchFamily="34" charset="0"/>
              <a:buNone/>
            </a:pPr>
            <a:r>
              <a:rPr lang="en-US" dirty="0"/>
              <a:t>Every effort to share Buddhism plants seeds that bloom into lasting happiness and transformation.</a:t>
            </a:r>
          </a:p>
        </p:txBody>
      </p:sp>
    </p:spTree>
    <p:extLst>
      <p:ext uri="{BB962C8B-B14F-4D97-AF65-F5344CB8AC3E}">
        <p14:creationId xmlns:p14="http://schemas.microsoft.com/office/powerpoint/2010/main" val="2322629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FDB04-82BA-7B91-8AF8-DB41A4521CF0}"/>
              </a:ext>
            </a:extLst>
          </p:cNvPr>
          <p:cNvSpPr>
            <a:spLocks noGrp="1"/>
          </p:cNvSpPr>
          <p:nvPr>
            <p:ph type="title"/>
          </p:nvPr>
        </p:nvSpPr>
        <p:spPr>
          <a:xfrm>
            <a:off x="429768" y="1627318"/>
            <a:ext cx="7370064" cy="1842020"/>
          </a:xfrm>
        </p:spPr>
        <p:txBody>
          <a:bodyPr anchor="b">
            <a:normAutofit/>
          </a:bodyPr>
          <a:lstStyle/>
          <a:p>
            <a:r>
              <a:rPr lang="en-GB"/>
              <a:t>Conclusion</a:t>
            </a:r>
          </a:p>
        </p:txBody>
      </p:sp>
      <p:graphicFrame>
        <p:nvGraphicFramePr>
          <p:cNvPr id="7" name="Content Placeholder 2">
            <a:extLst>
              <a:ext uri="{FF2B5EF4-FFF2-40B4-BE49-F238E27FC236}">
                <a16:creationId xmlns:a16="http://schemas.microsoft.com/office/drawing/2014/main" id="{3666AA20-37AA-C75E-E693-3204702EBF66}"/>
              </a:ext>
            </a:extLst>
          </p:cNvPr>
          <p:cNvGraphicFramePr>
            <a:graphicFrameLocks noGrp="1"/>
          </p:cNvGraphicFramePr>
          <p:nvPr>
            <p:ph sz="quarter" idx="14"/>
            <p:extLst>
              <p:ext uri="{D42A27DB-BD31-4B8C-83A1-F6EECF244321}">
                <p14:modId xmlns:p14="http://schemas.microsoft.com/office/powerpoint/2010/main" val="3242314841"/>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429768" y="3622673"/>
          <a:ext cx="7370064" cy="2231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144429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B8E9E-A53C-9277-13DB-EA6833346066}"/>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3F8BD2C-1D08-DA4C-B259-346889155DD8}"/>
              </a:ext>
            </a:extLst>
          </p:cNvPr>
          <p:cNvGraphicFramePr>
            <a:graphicFrameLocks noChangeAspect="1"/>
          </p:cNvGraphicFramePr>
          <p:nvPr>
            <p:custDataLst>
              <p:tags r:id="rId1"/>
            </p:custDataLst>
            <p:extLst>
              <p:ext uri="{D42A27DB-BD31-4B8C-83A1-F6EECF244321}">
                <p14:modId xmlns:p14="http://schemas.microsoft.com/office/powerpoint/2010/main" val="27352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908" imgH="912" progId="TCLayout.ActiveDocument.1">
                  <p:embed/>
                </p:oleObj>
              </mc:Choice>
              <mc:Fallback>
                <p:oleObj name="think-cell Slide" r:id="rId4" imgW="908" imgH="912"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DA5DD7D-4FE5-F187-DF09-B1455ECD495A}"/>
              </a:ext>
            </a:extLst>
          </p:cNvPr>
          <p:cNvSpPr>
            <a:spLocks noGrp="1"/>
          </p:cNvSpPr>
          <p:nvPr>
            <p:ph type="ctrTitle"/>
          </p:nvPr>
        </p:nvSpPr>
        <p:spPr>
          <a:xfrm>
            <a:off x="429768" y="438912"/>
            <a:ext cx="9317736" cy="4453128"/>
          </a:xfrm>
        </p:spPr>
        <p:txBody>
          <a:bodyPr vert="horz" anchor="t">
            <a:normAutofit/>
          </a:bodyPr>
          <a:lstStyle/>
          <a:p>
            <a:r>
              <a:rPr lang="en-GB" sz="6000" dirty="0"/>
              <a:t>What challenge are you about to transform next week?</a:t>
            </a:r>
          </a:p>
        </p:txBody>
      </p:sp>
      <p:sp>
        <p:nvSpPr>
          <p:cNvPr id="3" name="Subtitle 2">
            <a:extLst>
              <a:ext uri="{FF2B5EF4-FFF2-40B4-BE49-F238E27FC236}">
                <a16:creationId xmlns:a16="http://schemas.microsoft.com/office/drawing/2014/main" id="{A7341D1F-995A-6E2A-E0FA-A48A36F3126B}"/>
              </a:ext>
            </a:extLst>
          </p:cNvPr>
          <p:cNvSpPr>
            <a:spLocks noGrp="1"/>
          </p:cNvSpPr>
          <p:nvPr>
            <p:ph type="subTitle" idx="1"/>
          </p:nvPr>
        </p:nvSpPr>
        <p:spPr>
          <a:xfrm>
            <a:off x="429768" y="4965192"/>
            <a:ext cx="5431536" cy="1289304"/>
          </a:xfrm>
        </p:spPr>
        <p:txBody>
          <a:bodyPr anchor="b">
            <a:normAutofit/>
          </a:bodyPr>
          <a:lstStyle/>
          <a:p>
            <a:r>
              <a:rPr lang="en-GB"/>
              <a:t>Understanding core principles and practical teachings in Buddhism</a:t>
            </a:r>
          </a:p>
        </p:txBody>
      </p:sp>
    </p:spTree>
    <p:extLst>
      <p:ext uri="{BB962C8B-B14F-4D97-AF65-F5344CB8AC3E}">
        <p14:creationId xmlns:p14="http://schemas.microsoft.com/office/powerpoint/2010/main" val="131105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grpId="1" nodeType="withEffect">
                                  <p:stCondLst>
                                    <p:cond delay="250"/>
                                  </p:stCondLst>
                                  <p:iterate type="wd">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02FE4-F0E3-9B7B-A06F-1B13104420DB}"/>
              </a:ext>
            </a:extLst>
          </p:cNvPr>
          <p:cNvSpPr>
            <a:spLocks noGrp="1"/>
          </p:cNvSpPr>
          <p:nvPr>
            <p:ph type="title"/>
          </p:nvPr>
        </p:nvSpPr>
        <p:spPr>
          <a:xfrm>
            <a:off x="429768" y="1810512"/>
            <a:ext cx="7772400" cy="4562856"/>
          </a:xfrm>
        </p:spPr>
        <p:txBody>
          <a:bodyPr anchor="b">
            <a:normAutofit/>
          </a:bodyPr>
          <a:lstStyle/>
          <a:p>
            <a:r>
              <a:rPr lang="en-GB"/>
              <a:t>Esho Funi: The Oneness of Life and Environment</a:t>
            </a:r>
          </a:p>
        </p:txBody>
      </p:sp>
      <p:sp>
        <p:nvSpPr>
          <p:cNvPr id="7" name="Text Placeholder 2">
            <a:extLst>
              <a:ext uri="{FF2B5EF4-FFF2-40B4-BE49-F238E27FC236}">
                <a16:creationId xmlns:a16="http://schemas.microsoft.com/office/drawing/2014/main" id="{A9EA140E-DA4F-D03D-F75F-DE9AF3C455C6}"/>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626719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0E0EC-3758-8D09-82B7-BB98FA872B9C}"/>
              </a:ext>
            </a:extLst>
          </p:cNvPr>
          <p:cNvSpPr>
            <a:spLocks noGrp="1"/>
          </p:cNvSpPr>
          <p:nvPr>
            <p:ph type="title"/>
          </p:nvPr>
        </p:nvSpPr>
        <p:spPr>
          <a:xfrm>
            <a:off x="429768" y="548640"/>
            <a:ext cx="6135624" cy="1143000"/>
          </a:xfrm>
        </p:spPr>
        <p:txBody>
          <a:bodyPr vert="horz" lIns="91440" tIns="45720" rIns="91440" bIns="45720" rtlCol="0" anchor="b">
            <a:normAutofit/>
          </a:bodyPr>
          <a:lstStyle/>
          <a:p>
            <a:r>
              <a:rPr lang="en-US" sz="3000" b="0" kern="1200">
                <a:latin typeface="+mj-lt"/>
                <a:ea typeface="+mj-ea"/>
                <a:cs typeface="+mj-cs"/>
              </a:rPr>
              <a:t>Understanding Esho Funi and its significance in Nichiren Buddhism</a:t>
            </a:r>
          </a:p>
        </p:txBody>
      </p:sp>
      <p:sp>
        <p:nvSpPr>
          <p:cNvPr id="5" name="TextBox 4">
            <a:extLst>
              <a:ext uri="{FF2B5EF4-FFF2-40B4-BE49-F238E27FC236}">
                <a16:creationId xmlns:a16="http://schemas.microsoft.com/office/drawing/2014/main" id="{2FE96C7D-53D2-47D9-ADEE-D61AE283508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828800"/>
            <a:ext cx="6135624" cy="4489704"/>
          </a:xfrm>
          <a:prstGeom prst="rect">
            <a:avLst/>
          </a:prstGeom>
        </p:spPr>
        <p:txBody>
          <a:bodyPr>
            <a:normAutofit/>
          </a:bodyPr>
          <a:lstStyle/>
          <a:p>
            <a:pPr marL="0" indent="0">
              <a:spcBef>
                <a:spcPts val="2500"/>
              </a:spcBef>
              <a:spcAft>
                <a:spcPts val="600"/>
              </a:spcAft>
              <a:buNone/>
            </a:pPr>
            <a:r>
              <a:rPr lang="en-US" b="1" dirty="0"/>
              <a:t>Interconnection of Life and Environment</a:t>
            </a:r>
          </a:p>
          <a:p>
            <a:pPr marL="0" lvl="1" indent="0">
              <a:spcBef>
                <a:spcPts val="1000"/>
              </a:spcBef>
              <a:spcAft>
                <a:spcPts val="600"/>
              </a:spcAft>
              <a:buNone/>
            </a:pPr>
            <a:r>
              <a:rPr lang="en-US" dirty="0"/>
              <a:t>Esho Funi emphasizes that life and environment are inseparable aspects of a unified truth.</a:t>
            </a:r>
          </a:p>
          <a:p>
            <a:pPr marL="0" indent="0">
              <a:spcBef>
                <a:spcPts val="2500"/>
              </a:spcBef>
              <a:spcAft>
                <a:spcPts val="600"/>
              </a:spcAft>
              <a:buNone/>
            </a:pPr>
            <a:r>
              <a:rPr lang="en-US" b="1" dirty="0"/>
              <a:t>Transformation Through Faith</a:t>
            </a:r>
          </a:p>
          <a:p>
            <a:pPr marL="0" lvl="1" indent="0">
              <a:spcBef>
                <a:spcPts val="1000"/>
              </a:spcBef>
              <a:spcAft>
                <a:spcPts val="600"/>
              </a:spcAft>
              <a:buNone/>
            </a:pPr>
            <a:r>
              <a:rPr lang="en-US" dirty="0"/>
              <a:t>Transforming the inner life through faith and practice influences and changes the external environment.</a:t>
            </a:r>
          </a:p>
          <a:p>
            <a:pPr marL="0" indent="0">
              <a:spcBef>
                <a:spcPts val="2500"/>
              </a:spcBef>
              <a:spcAft>
                <a:spcPts val="600"/>
              </a:spcAft>
              <a:buNone/>
            </a:pPr>
            <a:r>
              <a:rPr lang="en-US" b="1" dirty="0"/>
              <a:t>Essence of Nichiren Buddhism</a:t>
            </a:r>
          </a:p>
          <a:p>
            <a:pPr marL="0" lvl="1" indent="0">
              <a:spcBef>
                <a:spcPts val="1000"/>
              </a:spcBef>
              <a:spcAft>
                <a:spcPts val="600"/>
              </a:spcAft>
              <a:buNone/>
            </a:pPr>
            <a:r>
              <a:rPr lang="en-US" dirty="0"/>
              <a:t>Nichiren Buddhism teaches the power to change both self and surroundings through the Mystic Law.</a:t>
            </a:r>
          </a:p>
        </p:txBody>
      </p:sp>
      <p:pic>
        <p:nvPicPr>
          <p:cNvPr id="4" name="Content Placeholder 3" descr="yoga autumn collection">
            <a:extLst>
              <a:ext uri="{FF2B5EF4-FFF2-40B4-BE49-F238E27FC236}">
                <a16:creationId xmlns:a16="http://schemas.microsoft.com/office/drawing/2014/main" id="{84AA7B04-5B41-4FDD-AF17-3B0E5CAF7442}"/>
              </a:ext>
            </a:extLst>
          </p:cNvPr>
          <p:cNvPicPr>
            <a:picLocks noGrp="1" noChangeAspect="1"/>
          </p:cNvPicPr>
          <p:nvPr>
            <p:ph type="pic" sz="quarter" idx="13"/>
          </p:nvPr>
        </p:nvPicPr>
        <p:blipFill>
          <a:blip r:embed="rId3"/>
          <a:srcRect t="8360" r="-1" b="-1"/>
          <a:stretch>
            <a:fillRect/>
          </a:stretch>
        </p:blipFill>
        <p:spPr>
          <a:xfrm>
            <a:off x="7353304" y="352327"/>
            <a:ext cx="4495799" cy="6172200"/>
          </a:xfrm>
          <a:prstGeom prst="rect">
            <a:avLst/>
          </a:prstGeom>
          <a:noFill/>
        </p:spPr>
      </p:pic>
    </p:spTree>
    <p:extLst>
      <p:ext uri="{BB962C8B-B14F-4D97-AF65-F5344CB8AC3E}">
        <p14:creationId xmlns:p14="http://schemas.microsoft.com/office/powerpoint/2010/main" val="2297756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6E0FA0D3-5C2A-AB16-D694-40328D8F85DB}"/>
              </a:ext>
            </a:extLst>
          </p:cNvPr>
          <p:cNvGraphicFramePr>
            <a:graphicFrameLocks noChangeAspect="1"/>
          </p:cNvGraphicFramePr>
          <p:nvPr>
            <p:custDataLst>
              <p:tags r:id="rId1"/>
            </p:custDataLst>
            <p:extLst>
              <p:ext uri="{D42A27DB-BD31-4B8C-83A1-F6EECF244321}">
                <p14:modId xmlns:p14="http://schemas.microsoft.com/office/powerpoint/2010/main" val="17037508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908" imgH="912" progId="TCLayout.ActiveDocument.1">
                  <p:embed/>
                </p:oleObj>
              </mc:Choice>
              <mc:Fallback>
                <p:oleObj name="think-cell Slide" r:id="rId4" imgW="908" imgH="912"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 name="Content Placeholder 3" descr="Double exposure of young woman doing yoga and lush green forest at sea coast">
            <a:extLst>
              <a:ext uri="{FF2B5EF4-FFF2-40B4-BE49-F238E27FC236}">
                <a16:creationId xmlns:a16="http://schemas.microsoft.com/office/drawing/2014/main" id="{2B72F94D-27CC-4CB7-BCE5-997A90E016A6}"/>
              </a:ext>
            </a:extLst>
          </p:cNvPr>
          <p:cNvPicPr>
            <a:picLocks noGrp="1" noChangeAspect="1"/>
          </p:cNvPicPr>
          <p:nvPr>
            <p:ph type="pic" sz="quarter" idx="13"/>
          </p:nvPr>
        </p:nvPicPr>
        <p:blipFill>
          <a:blip r:embed="rId6"/>
          <a:srcRect l="20065" r="1" b="1"/>
          <a:stretch>
            <a:fillRect/>
          </a:stretch>
        </p:blipFill>
        <p:spPr>
          <a:xfrm>
            <a:off x="342900" y="342901"/>
            <a:ext cx="7391400" cy="6172200"/>
          </a:xfrm>
          <a:prstGeom prst="rect">
            <a:avLst/>
          </a:prstGeom>
          <a:noFill/>
        </p:spPr>
      </p:pic>
      <p:sp>
        <p:nvSpPr>
          <p:cNvPr id="2" name="Title 1">
            <a:extLst>
              <a:ext uri="{FF2B5EF4-FFF2-40B4-BE49-F238E27FC236}">
                <a16:creationId xmlns:a16="http://schemas.microsoft.com/office/drawing/2014/main" id="{9B574045-B166-E26C-39BD-9DA87DE8ACCB}"/>
              </a:ext>
            </a:extLst>
          </p:cNvPr>
          <p:cNvSpPr>
            <a:spLocks noGrp="1"/>
          </p:cNvSpPr>
          <p:nvPr>
            <p:ph type="title"/>
          </p:nvPr>
        </p:nvSpPr>
        <p:spPr>
          <a:xfrm>
            <a:off x="6700839" y="342899"/>
            <a:ext cx="3273552" cy="1947672"/>
          </a:xfrm>
        </p:spPr>
        <p:txBody>
          <a:bodyPr vert="horz" lIns="91440" tIns="45720" rIns="91440" bIns="45720" rtlCol="0" anchor="b">
            <a:normAutofit/>
          </a:bodyPr>
          <a:lstStyle/>
          <a:p>
            <a:r>
              <a:rPr lang="en-US" sz="2700" b="0" kern="1200" dirty="0">
                <a:latin typeface="+mj-lt"/>
                <a:ea typeface="+mj-ea"/>
                <a:cs typeface="+mj-cs"/>
              </a:rPr>
              <a:t>The power to transform self and environment through the Mystic Law</a:t>
            </a:r>
          </a:p>
        </p:txBody>
      </p:sp>
      <p:sp>
        <p:nvSpPr>
          <p:cNvPr id="5" name="TextBox 4">
            <a:extLst>
              <a:ext uri="{FF2B5EF4-FFF2-40B4-BE49-F238E27FC236}">
                <a16:creationId xmlns:a16="http://schemas.microsoft.com/office/drawing/2014/main" id="{9E5CBC3D-16AF-4199-A932-3AD6B324E02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700839" y="2363009"/>
            <a:ext cx="4884610" cy="4079653"/>
          </a:xfrm>
          <a:prstGeom prst="rect">
            <a:avLst/>
          </a:prstGeom>
        </p:spPr>
        <p:txBody>
          <a:bodyPr>
            <a:noAutofit/>
          </a:bodyPr>
          <a:lstStyle/>
          <a:p>
            <a:pPr marL="0" indent="0">
              <a:lnSpc>
                <a:spcPct val="90000"/>
              </a:lnSpc>
              <a:spcBef>
                <a:spcPts val="2500"/>
              </a:spcBef>
              <a:spcAft>
                <a:spcPts val="600"/>
              </a:spcAft>
              <a:buNone/>
            </a:pPr>
            <a:r>
              <a:rPr lang="en-US" b="1" dirty="0"/>
              <a:t>Interconnection of Life and Environment</a:t>
            </a:r>
          </a:p>
          <a:p>
            <a:pPr marL="0" lvl="1" indent="0">
              <a:lnSpc>
                <a:spcPct val="90000"/>
              </a:lnSpc>
              <a:spcBef>
                <a:spcPts val="1000"/>
              </a:spcBef>
              <a:spcAft>
                <a:spcPts val="600"/>
              </a:spcAft>
              <a:buNone/>
            </a:pPr>
            <a:r>
              <a:rPr lang="en-US" dirty="0"/>
              <a:t>Esho Funi principle states life and environment are inseparable aspects of one truth, deeply interconnected.</a:t>
            </a:r>
          </a:p>
          <a:p>
            <a:pPr marL="0" lvl="1" indent="0">
              <a:lnSpc>
                <a:spcPct val="90000"/>
              </a:lnSpc>
              <a:spcBef>
                <a:spcPts val="1000"/>
              </a:spcBef>
              <a:spcAft>
                <a:spcPts val="600"/>
              </a:spcAft>
              <a:buNone/>
            </a:pPr>
            <a:r>
              <a:rPr lang="en-US" b="1" dirty="0"/>
              <a:t>Transformation through Inner Faith</a:t>
            </a:r>
          </a:p>
          <a:p>
            <a:pPr marL="0" lvl="1" indent="0">
              <a:lnSpc>
                <a:spcPct val="90000"/>
              </a:lnSpc>
              <a:spcBef>
                <a:spcPts val="1000"/>
              </a:spcBef>
              <a:spcAft>
                <a:spcPts val="600"/>
              </a:spcAft>
              <a:buNone/>
            </a:pPr>
            <a:r>
              <a:rPr lang="en-US" dirty="0"/>
              <a:t>Transforming the inner life through faith and practice influences and changes the external environment.</a:t>
            </a:r>
          </a:p>
          <a:p>
            <a:pPr marL="0" lvl="1" indent="0">
              <a:lnSpc>
                <a:spcPct val="90000"/>
              </a:lnSpc>
              <a:spcBef>
                <a:spcPts val="1000"/>
              </a:spcBef>
              <a:spcAft>
                <a:spcPts val="600"/>
              </a:spcAft>
              <a:buNone/>
            </a:pPr>
            <a:r>
              <a:rPr lang="en-US" b="1" dirty="0"/>
              <a:t>Essence of Nichiren Buddhism</a:t>
            </a:r>
          </a:p>
          <a:p>
            <a:pPr marL="0" lvl="1" indent="0">
              <a:lnSpc>
                <a:spcPct val="90000"/>
              </a:lnSpc>
              <a:spcBef>
                <a:spcPts val="1000"/>
              </a:spcBef>
              <a:spcAft>
                <a:spcPts val="600"/>
              </a:spcAft>
              <a:buNone/>
            </a:pPr>
            <a:r>
              <a:rPr lang="en-US" dirty="0"/>
              <a:t>Nichiren Buddhism emphasizes the power to change both self and surroundings via the Mystic Law.</a:t>
            </a:r>
          </a:p>
        </p:txBody>
      </p:sp>
    </p:spTree>
    <p:extLst>
      <p:ext uri="{BB962C8B-B14F-4D97-AF65-F5344CB8AC3E}">
        <p14:creationId xmlns:p14="http://schemas.microsoft.com/office/powerpoint/2010/main" val="1707746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992C2-FC5A-DFAA-D6AC-EEDEDEA2199A}"/>
              </a:ext>
            </a:extLst>
          </p:cNvPr>
          <p:cNvSpPr>
            <a:spLocks noGrp="1"/>
          </p:cNvSpPr>
          <p:nvPr>
            <p:ph type="title"/>
          </p:nvPr>
        </p:nvSpPr>
        <p:spPr>
          <a:xfrm>
            <a:off x="429768" y="1810512"/>
            <a:ext cx="7772400" cy="4562856"/>
          </a:xfrm>
        </p:spPr>
        <p:txBody>
          <a:bodyPr anchor="b">
            <a:normAutofit/>
          </a:bodyPr>
          <a:lstStyle/>
          <a:p>
            <a:r>
              <a:rPr lang="en-GB"/>
              <a:t>President Ikeda’s Inspiration and the Lotus Sutra</a:t>
            </a:r>
          </a:p>
        </p:txBody>
      </p:sp>
      <p:sp>
        <p:nvSpPr>
          <p:cNvPr id="7" name="Text Placeholder 2">
            <a:extLst>
              <a:ext uri="{FF2B5EF4-FFF2-40B4-BE49-F238E27FC236}">
                <a16:creationId xmlns:a16="http://schemas.microsoft.com/office/drawing/2014/main" id="{55665035-15B9-82E3-E3A4-598AC964DBEE}"/>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4242566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05CD0-82D3-A0F9-28D8-F2041200DE11}"/>
              </a:ext>
            </a:extLst>
          </p:cNvPr>
          <p:cNvSpPr>
            <a:spLocks noGrp="1"/>
          </p:cNvSpPr>
          <p:nvPr>
            <p:ph type="title"/>
          </p:nvPr>
        </p:nvSpPr>
        <p:spPr>
          <a:xfrm>
            <a:off x="429768" y="603504"/>
            <a:ext cx="4480560" cy="1527048"/>
          </a:xfrm>
        </p:spPr>
        <p:txBody>
          <a:bodyPr vert="horz" lIns="91440" tIns="45720" rIns="91440" bIns="45720" rtlCol="0" anchor="b">
            <a:normAutofit/>
          </a:bodyPr>
          <a:lstStyle/>
          <a:p>
            <a:r>
              <a:rPr lang="en-US" sz="2700" b="0" kern="1200" dirty="0">
                <a:latin typeface="+mj-lt"/>
                <a:ea typeface="+mj-ea"/>
                <a:cs typeface="+mj-cs"/>
              </a:rPr>
              <a:t>President Ikeda’s encounter with the Lotus Sutra and its impact</a:t>
            </a:r>
          </a:p>
        </p:txBody>
      </p:sp>
      <p:sp>
        <p:nvSpPr>
          <p:cNvPr id="5" name="TextBox 4">
            <a:extLst>
              <a:ext uri="{FF2B5EF4-FFF2-40B4-BE49-F238E27FC236}">
                <a16:creationId xmlns:a16="http://schemas.microsoft.com/office/drawing/2014/main" id="{6F2E1542-91F3-43E5-A330-29CC9FFD4C7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7" y="2276856"/>
            <a:ext cx="5085208" cy="4041648"/>
          </a:xfrm>
          <a:prstGeom prst="rect">
            <a:avLst/>
          </a:prstGeom>
        </p:spPr>
        <p:txBody>
          <a:bodyPr>
            <a:noAutofit/>
          </a:bodyPr>
          <a:lstStyle/>
          <a:p>
            <a:pPr marL="0" indent="0">
              <a:spcBef>
                <a:spcPts val="2500"/>
              </a:spcBef>
              <a:spcAft>
                <a:spcPts val="600"/>
              </a:spcAft>
              <a:buFont typeface="Arial" panose="020B0604020202020204" pitchFamily="34" charset="0"/>
              <a:buNone/>
            </a:pPr>
            <a:r>
              <a:rPr lang="en-US" b="1" dirty="0"/>
              <a:t>Historical Encounter</a:t>
            </a:r>
          </a:p>
          <a:p>
            <a:pPr marL="0" lvl="1" indent="0">
              <a:spcBef>
                <a:spcPts val="1000"/>
              </a:spcBef>
              <a:spcAft>
                <a:spcPts val="600"/>
              </a:spcAft>
              <a:buFont typeface="Arial" panose="020B0604020202020204" pitchFamily="34" charset="0"/>
              <a:buNone/>
            </a:pPr>
            <a:r>
              <a:rPr lang="en-US" dirty="0"/>
              <a:t>President Ikeda first encountered the Lotus Sutra during a lecture by his mentor, Josei Toda, seventy-five years ago.</a:t>
            </a:r>
          </a:p>
          <a:p>
            <a:pPr marL="0" indent="0">
              <a:spcBef>
                <a:spcPts val="2500"/>
              </a:spcBef>
              <a:spcAft>
                <a:spcPts val="600"/>
              </a:spcAft>
              <a:buFont typeface="Arial" panose="020B0604020202020204" pitchFamily="34" charset="0"/>
              <a:buNone/>
            </a:pPr>
            <a:r>
              <a:rPr lang="en-US" b="1" dirty="0"/>
              <a:t>Profound Inspiration</a:t>
            </a:r>
          </a:p>
          <a:p>
            <a:pPr marL="0" lvl="1" indent="0">
              <a:spcBef>
                <a:spcPts val="1000"/>
              </a:spcBef>
              <a:spcAft>
                <a:spcPts val="600"/>
              </a:spcAft>
              <a:buFont typeface="Arial" panose="020B0604020202020204" pitchFamily="34" charset="0"/>
              <a:buNone/>
            </a:pPr>
            <a:r>
              <a:rPr lang="en-US" dirty="0"/>
              <a:t>Ikeda was deeply moved by the Lotus Sutra’s depth and greatness, inspiring his lifelong dedication.</a:t>
            </a:r>
          </a:p>
          <a:p>
            <a:pPr marL="0" indent="0">
              <a:spcBef>
                <a:spcPts val="2500"/>
              </a:spcBef>
              <a:spcAft>
                <a:spcPts val="600"/>
              </a:spcAft>
              <a:buFont typeface="Arial" panose="020B0604020202020204" pitchFamily="34" charset="0"/>
              <a:buNone/>
            </a:pPr>
            <a:r>
              <a:rPr lang="en-US" b="1" dirty="0"/>
              <a:t>Path to True Happiness</a:t>
            </a:r>
          </a:p>
          <a:p>
            <a:pPr marL="0" lvl="1" indent="0">
              <a:spcBef>
                <a:spcPts val="1000"/>
              </a:spcBef>
              <a:spcAft>
                <a:spcPts val="600"/>
              </a:spcAft>
              <a:buFont typeface="Arial" panose="020B0604020202020204" pitchFamily="34" charset="0"/>
              <a:buNone/>
            </a:pPr>
            <a:r>
              <a:rPr lang="en-US" dirty="0"/>
              <a:t>He believed the Lotus Sutra offers the way to true happiness for humanity.</a:t>
            </a:r>
          </a:p>
        </p:txBody>
      </p:sp>
      <p:pic>
        <p:nvPicPr>
          <p:cNvPr id="4" name="Content Placeholder 3" descr="Close-up of a blooming pink lotus flower with beautiful defocused light in the pond, Photo take Catadioptric lens">
            <a:extLst>
              <a:ext uri="{FF2B5EF4-FFF2-40B4-BE49-F238E27FC236}">
                <a16:creationId xmlns:a16="http://schemas.microsoft.com/office/drawing/2014/main" id="{27864FC1-B326-490A-96CD-BBBF3A5C59C9}"/>
              </a:ext>
            </a:extLst>
          </p:cNvPr>
          <p:cNvPicPr>
            <a:picLocks noGrp="1" noChangeAspect="1"/>
          </p:cNvPicPr>
          <p:nvPr>
            <p:ph type="pic" sz="quarter" idx="13"/>
          </p:nvPr>
        </p:nvPicPr>
        <p:blipFill>
          <a:blip r:embed="rId3"/>
          <a:srcRect t="28492" r="2" b="4347"/>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3766008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7978B-CC48-BDEA-7155-35DA543C8652}"/>
              </a:ext>
            </a:extLst>
          </p:cNvPr>
          <p:cNvSpPr>
            <a:spLocks noGrp="1"/>
          </p:cNvSpPr>
          <p:nvPr>
            <p:ph type="title"/>
          </p:nvPr>
        </p:nvSpPr>
        <p:spPr>
          <a:xfrm>
            <a:off x="429768" y="548639"/>
            <a:ext cx="4855464" cy="1453896"/>
          </a:xfrm>
        </p:spPr>
        <p:txBody>
          <a:bodyPr vert="horz" lIns="91440" tIns="45720" rIns="91440" bIns="45720" rtlCol="0" anchor="t">
            <a:normAutofit/>
          </a:bodyPr>
          <a:lstStyle/>
          <a:p>
            <a:r>
              <a:rPr lang="en-US" b="0" kern="1200">
                <a:latin typeface="+mj-lt"/>
                <a:ea typeface="+mj-ea"/>
                <a:cs typeface="+mj-cs"/>
              </a:rPr>
              <a:t>The vow to lead all people to enlightenment and its ripple effect</a:t>
            </a:r>
          </a:p>
        </p:txBody>
      </p:sp>
      <p:pic>
        <p:nvPicPr>
          <p:cNvPr id="4" name="Content Placeholder 3" descr="teamwork">
            <a:extLst>
              <a:ext uri="{FF2B5EF4-FFF2-40B4-BE49-F238E27FC236}">
                <a16:creationId xmlns:a16="http://schemas.microsoft.com/office/drawing/2014/main" id="{0083E3B4-5CCC-4B7B-AC3B-01E3B8A1A145}"/>
              </a:ext>
            </a:extLst>
          </p:cNvPr>
          <p:cNvPicPr>
            <a:picLocks noGrp="1" noChangeAspect="1"/>
          </p:cNvPicPr>
          <p:nvPr>
            <p:ph type="pic" sz="quarter" idx="13"/>
          </p:nvPr>
        </p:nvPicPr>
        <p:blipFill>
          <a:blip r:embed="rId3"/>
          <a:srcRect l="5287" r="6041" b="-4"/>
          <a:stretch>
            <a:fillRect/>
          </a:stretch>
        </p:blipFill>
        <p:spPr>
          <a:xfrm>
            <a:off x="510075" y="2293496"/>
            <a:ext cx="4775158" cy="4039043"/>
          </a:xfrm>
          <a:prstGeom prst="rect">
            <a:avLst/>
          </a:prstGeom>
          <a:noFill/>
        </p:spPr>
      </p:pic>
      <p:sp>
        <p:nvSpPr>
          <p:cNvPr id="5" name="TextBox 4">
            <a:extLst>
              <a:ext uri="{FF2B5EF4-FFF2-40B4-BE49-F238E27FC236}">
                <a16:creationId xmlns:a16="http://schemas.microsoft.com/office/drawing/2014/main" id="{DC7C2134-B90C-4AA8-9D2D-EFEA17BAF62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49275"/>
            <a:ext cx="5585925" cy="5783263"/>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Compassion Rooted in Vow</a:t>
            </a:r>
          </a:p>
          <a:p>
            <a:pPr marL="0" lvl="1" indent="0">
              <a:spcBef>
                <a:spcPts val="1000"/>
              </a:spcBef>
              <a:spcAft>
                <a:spcPts val="600"/>
              </a:spcAft>
              <a:buFont typeface="Arial" panose="020B0604020202020204" pitchFamily="34" charset="0"/>
              <a:buNone/>
            </a:pPr>
            <a:r>
              <a:rPr lang="en-US" sz="1400"/>
              <a:t>Nichiren Daishonin’s vow to lead all people to enlightenment transcends time and space, embodying deep compassion.</a:t>
            </a:r>
          </a:p>
          <a:p>
            <a:pPr marL="0" indent="0">
              <a:spcBef>
                <a:spcPts val="2500"/>
              </a:spcBef>
              <a:spcAft>
                <a:spcPts val="600"/>
              </a:spcAft>
              <a:buFont typeface="Arial" panose="020B0604020202020204" pitchFamily="34" charset="0"/>
              <a:buNone/>
            </a:pPr>
            <a:r>
              <a:rPr lang="en-US" sz="1400" b="1"/>
              <a:t>Ripple Effect of Awakening</a:t>
            </a:r>
          </a:p>
          <a:p>
            <a:pPr marL="0" lvl="1" indent="0">
              <a:spcBef>
                <a:spcPts val="1000"/>
              </a:spcBef>
              <a:spcAft>
                <a:spcPts val="600"/>
              </a:spcAft>
              <a:buFont typeface="Arial" panose="020B0604020202020204" pitchFamily="34" charset="0"/>
              <a:buNone/>
            </a:pPr>
            <a:r>
              <a:rPr lang="en-US" sz="1400"/>
              <a:t>One person's awakening to Buddhahood triggers a transformative ripple effect across families and societies.</a:t>
            </a:r>
          </a:p>
          <a:p>
            <a:pPr marL="0" indent="0">
              <a:spcBef>
                <a:spcPts val="2500"/>
              </a:spcBef>
              <a:spcAft>
                <a:spcPts val="600"/>
              </a:spcAft>
              <a:buFont typeface="Arial" panose="020B0604020202020204" pitchFamily="34" charset="0"/>
              <a:buNone/>
            </a:pPr>
            <a:r>
              <a:rPr lang="en-US" sz="1400" b="1"/>
              <a:t>Path of Kosen-rufu</a:t>
            </a:r>
          </a:p>
          <a:p>
            <a:pPr marL="0" lvl="1" indent="0">
              <a:spcBef>
                <a:spcPts val="1000"/>
              </a:spcBef>
              <a:spcAft>
                <a:spcPts val="600"/>
              </a:spcAft>
              <a:buFont typeface="Arial" panose="020B0604020202020204" pitchFamily="34" charset="0"/>
              <a:buNone/>
            </a:pPr>
            <a:r>
              <a:rPr lang="en-US" sz="1400"/>
              <a:t>The path of kosen-rufu is a joyful journey traveled by Bodhisattvas worldwide, spreading peace and enlightenment.</a:t>
            </a:r>
          </a:p>
          <a:p>
            <a:pPr marL="0" indent="0">
              <a:spcBef>
                <a:spcPts val="2500"/>
              </a:spcBef>
              <a:spcAft>
                <a:spcPts val="600"/>
              </a:spcAft>
              <a:buFont typeface="Arial" panose="020B0604020202020204" pitchFamily="34" charset="0"/>
              <a:buNone/>
            </a:pPr>
            <a:r>
              <a:rPr lang="en-US" sz="1400" b="1"/>
              <a:t>Youth Leading the Way</a:t>
            </a:r>
          </a:p>
          <a:p>
            <a:pPr marL="0" lvl="1" indent="0">
              <a:spcBef>
                <a:spcPts val="1000"/>
              </a:spcBef>
              <a:spcAft>
                <a:spcPts val="600"/>
              </a:spcAft>
              <a:buFont typeface="Arial" panose="020B0604020202020204" pitchFamily="34" charset="0"/>
              <a:buNone/>
            </a:pPr>
            <a:r>
              <a:rPr lang="en-US" sz="1400"/>
              <a:t>Growing numbers of young people actively follow the vow, ensuring the eternal transmission of the Law.</a:t>
            </a:r>
          </a:p>
        </p:txBody>
      </p:sp>
    </p:spTree>
    <p:extLst>
      <p:ext uri="{BB962C8B-B14F-4D97-AF65-F5344CB8AC3E}">
        <p14:creationId xmlns:p14="http://schemas.microsoft.com/office/powerpoint/2010/main" val="3771122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E9265-676F-E99D-4FDA-5E05D5967E5D}"/>
              </a:ext>
            </a:extLst>
          </p:cNvPr>
          <p:cNvSpPr>
            <a:spLocks noGrp="1"/>
          </p:cNvSpPr>
          <p:nvPr>
            <p:ph type="title"/>
          </p:nvPr>
        </p:nvSpPr>
        <p:spPr>
          <a:xfrm>
            <a:off x="429768" y="1810512"/>
            <a:ext cx="7772400" cy="4562856"/>
          </a:xfrm>
        </p:spPr>
        <p:txBody>
          <a:bodyPr anchor="b">
            <a:normAutofit/>
          </a:bodyPr>
          <a:lstStyle/>
          <a:p>
            <a:r>
              <a:rPr lang="en-GB" sz="6800"/>
              <a:t>Sowing the Seeds of Buddhahood: Practical Application</a:t>
            </a:r>
          </a:p>
        </p:txBody>
      </p:sp>
      <p:sp>
        <p:nvSpPr>
          <p:cNvPr id="7" name="Text Placeholder 2">
            <a:extLst>
              <a:ext uri="{FF2B5EF4-FFF2-40B4-BE49-F238E27FC236}">
                <a16:creationId xmlns:a16="http://schemas.microsoft.com/office/drawing/2014/main" id="{F7FAE299-085A-4518-5F75-CE906CED58A8}"/>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2405237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uneVTI">
  <a:themeElements>
    <a:clrScheme name="Dune Palett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ne_win32_DN_v2" id="{97A7A9A4-5677-45E2-BAC9-3A76DA18A86D}" vid="{E1353FFA-7ECE-4894-957E-EAB589AB12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TotalTime>
  <Words>4182</Words>
  <Application>Microsoft Office PowerPoint</Application>
  <PresentationFormat>Widescreen</PresentationFormat>
  <Paragraphs>179</Paragraphs>
  <Slides>25</Slides>
  <Notes>25</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0" baseType="lpstr">
      <vt:lpstr>Aptos</vt:lpstr>
      <vt:lpstr>Arial</vt:lpstr>
      <vt:lpstr>Neue Haas Grotesk Text Pro</vt:lpstr>
      <vt:lpstr>DuneVTI</vt:lpstr>
      <vt:lpstr>think-cell Slide</vt:lpstr>
      <vt:lpstr>The Essence of Sowing the Seeds of Buddhahood: Esho Funi and Nichiren Buddhism</vt:lpstr>
      <vt:lpstr>Agenda Items</vt:lpstr>
      <vt:lpstr>Esho Funi: The Oneness of Life and Environment</vt:lpstr>
      <vt:lpstr>Understanding Esho Funi and its significance in Nichiren Buddhism</vt:lpstr>
      <vt:lpstr>The power to transform self and environment through the Mystic Law</vt:lpstr>
      <vt:lpstr>President Ikeda’s Inspiration and the Lotus Sutra</vt:lpstr>
      <vt:lpstr>President Ikeda’s encounter with the Lotus Sutra and its impact</vt:lpstr>
      <vt:lpstr>The vow to lead all people to enlightenment and its ripple effect</vt:lpstr>
      <vt:lpstr>Sowing the Seeds of Buddhahood: Practical Application</vt:lpstr>
      <vt:lpstr>Sharing Buddhism with sincerity and planting seeds of hope</vt:lpstr>
      <vt:lpstr>Personal Experience: Transforming Anxiety through Chanting</vt:lpstr>
      <vt:lpstr>A member’s story of overcoming anxiety before university exams</vt:lpstr>
      <vt:lpstr>Practical Tips for Sharing Buddhism</vt:lpstr>
      <vt:lpstr>How to explain the practice of chanting Nam-Myoho-Renge-Kyo</vt:lpstr>
      <vt:lpstr>The Buddha’s Vow and the Lotus Sutra’s Eternal Message</vt:lpstr>
      <vt:lpstr>The meaning of 'Thus Come One' and Shakyamuni’s vow for happiness</vt:lpstr>
      <vt:lpstr>Nichiren Daishonin’s teaching of Nam-Myoho-Renge-Kyo and the three bodies of the Buddha</vt:lpstr>
      <vt:lpstr>Attaining Buddhahood in Ordinary Life</vt:lpstr>
      <vt:lpstr>The Lotus Sutra’s teaching: Ordinary people can attain Buddhahood</vt:lpstr>
      <vt:lpstr>Addressing doubts: Can anyone become a Buddha?</vt:lpstr>
      <vt:lpstr>Dialogue for Peace and the True Aim of Nichiren Buddhism</vt:lpstr>
      <vt:lpstr>Sowing seeds of Buddhahood as a movement for peace and respect for life</vt:lpstr>
      <vt:lpstr>Awakening the vow for eternal happiness and illuminating the world</vt:lpstr>
      <vt:lpstr>Conclusion</vt:lpstr>
      <vt:lpstr>What challenge are you about to transform 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Arunabha Gupta</dc:creator>
  <cp:lastModifiedBy>Arunabha Gupta</cp:lastModifiedBy>
  <cp:revision>1</cp:revision>
  <dcterms:created xsi:type="dcterms:W3CDTF">2025-10-16T19:57:05Z</dcterms:created>
  <dcterms:modified xsi:type="dcterms:W3CDTF">2025-10-16T20:23:14Z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0c2fedb-0da6-4717-8531-d16a1b9930f4_Enabled">
    <vt:lpwstr>true</vt:lpwstr>
  </property>
  <property fmtid="{D5CDD505-2E9C-101B-9397-08002B2CF9AE}" pid="3" name="MSIP_Label_90c2fedb-0da6-4717-8531-d16a1b9930f4_SetDate">
    <vt:lpwstr>2025-10-16T20:04:17Z</vt:lpwstr>
  </property>
  <property fmtid="{D5CDD505-2E9C-101B-9397-08002B2CF9AE}" pid="4" name="MSIP_Label_90c2fedb-0da6-4717-8531-d16a1b9930f4_Method">
    <vt:lpwstr>Standard</vt:lpwstr>
  </property>
  <property fmtid="{D5CDD505-2E9C-101B-9397-08002B2CF9AE}" pid="5" name="MSIP_Label_90c2fedb-0da6-4717-8531-d16a1b9930f4_Name">
    <vt:lpwstr>90c2fedb-0da6-4717-8531-d16a1b9930f4</vt:lpwstr>
  </property>
  <property fmtid="{D5CDD505-2E9C-101B-9397-08002B2CF9AE}" pid="6" name="MSIP_Label_90c2fedb-0da6-4717-8531-d16a1b9930f4_SiteId">
    <vt:lpwstr>45597f60-6e37-4be7-acfb-4c9e23b261ea</vt:lpwstr>
  </property>
  <property fmtid="{D5CDD505-2E9C-101B-9397-08002B2CF9AE}" pid="7" name="MSIP_Label_90c2fedb-0da6-4717-8531-d16a1b9930f4_ActionId">
    <vt:lpwstr>6285935c-7972-43e2-bcde-3a6e5605230f</vt:lpwstr>
  </property>
  <property fmtid="{D5CDD505-2E9C-101B-9397-08002B2CF9AE}" pid="8" name="MSIP_Label_90c2fedb-0da6-4717-8531-d16a1b9930f4_ContentBits">
    <vt:lpwstr>0</vt:lpwstr>
  </property>
  <property fmtid="{D5CDD505-2E9C-101B-9397-08002B2CF9AE}" pid="9" name="MSIP_Label_90c2fedb-0da6-4717-8531-d16a1b9930f4_Tag">
    <vt:lpwstr>10, 1, 2, 1</vt:lpwstr>
  </property>
</Properties>
</file>